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70" r:id="rId7"/>
    <p:sldId id="271" r:id="rId8"/>
    <p:sldId id="274" r:id="rId9"/>
    <p:sldId id="276" r:id="rId10"/>
    <p:sldId id="275" r:id="rId11"/>
    <p:sldId id="261" r:id="rId12"/>
    <p:sldId id="262" r:id="rId13"/>
    <p:sldId id="267" r:id="rId14"/>
    <p:sldId id="277" r:id="rId15"/>
    <p:sldId id="268" r:id="rId16"/>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8" autoAdjust="0"/>
    <p:restoredTop sz="94660"/>
  </p:normalViewPr>
  <p:slideViewPr>
    <p:cSldViewPr>
      <p:cViewPr>
        <p:scale>
          <a:sx n="100" d="100"/>
          <a:sy n="100" d="100"/>
        </p:scale>
        <p:origin x="272" y="-40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260C4E66-A6DD-4402-932B-B932271BB652}" type="datetimeFigureOut">
              <a:rPr lang="en-IN" smtClean="0"/>
              <a:t>25-05-2023</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41434A52-0D86-4370-A4AF-83369E65D566}" type="slidenum">
              <a:rPr lang="en-IN" smtClean="0"/>
              <a:t>‹#›</a:t>
            </a:fld>
            <a:endParaRPr lang="en-IN"/>
          </a:p>
        </p:txBody>
      </p:sp>
    </p:spTree>
    <p:extLst>
      <p:ext uri="{BB962C8B-B14F-4D97-AF65-F5344CB8AC3E}">
        <p14:creationId xmlns:p14="http://schemas.microsoft.com/office/powerpoint/2010/main" val="2620678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434A52-0D86-4370-A4AF-83369E65D566}" type="slidenum">
              <a:rPr lang="en-IN" smtClean="0"/>
              <a:t>5</a:t>
            </a:fld>
            <a:endParaRPr lang="en-IN"/>
          </a:p>
        </p:txBody>
      </p:sp>
    </p:spTree>
    <p:extLst>
      <p:ext uri="{BB962C8B-B14F-4D97-AF65-F5344CB8AC3E}">
        <p14:creationId xmlns:p14="http://schemas.microsoft.com/office/powerpoint/2010/main" val="2247956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5/25/2023</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899063" y="1913096"/>
            <a:ext cx="3244918" cy="3230393"/>
          </a:xfrm>
          <a:prstGeom prst="rect">
            <a:avLst/>
          </a:prstGeom>
          <a:blipFill>
            <a:blip r:embed="rId7" cstate="print"/>
            <a:stretch>
              <a:fillRect/>
            </a:stretch>
          </a:blipFill>
        </p:spPr>
        <p:txBody>
          <a:bodyPr wrap="square" lIns="0" tIns="0" rIns="0" bIns="0" rtlCol="0"/>
          <a:lstStyle/>
          <a:p>
            <a:endParaRPr dirty="0"/>
          </a:p>
        </p:txBody>
      </p:sp>
      <p:sp>
        <p:nvSpPr>
          <p:cNvPr id="17" name="bg object 17"/>
          <p:cNvSpPr/>
          <p:nvPr/>
        </p:nvSpPr>
        <p:spPr>
          <a:xfrm>
            <a:off x="727193" y="475899"/>
            <a:ext cx="374904" cy="374904"/>
          </a:xfrm>
          <a:prstGeom prst="rect">
            <a:avLst/>
          </a:prstGeom>
          <a:blipFill>
            <a:blip r:embed="rId8" cstate="print"/>
            <a:stretch>
              <a:fillRect/>
            </a:stretch>
          </a:blipFill>
        </p:spPr>
        <p:txBody>
          <a:bodyPr wrap="square" lIns="0" tIns="0" rIns="0" bIns="0" rtlCol="0"/>
          <a:lstStyle/>
          <a:p>
            <a:endParaRPr dirty="0"/>
          </a:p>
        </p:txBody>
      </p:sp>
      <p:sp>
        <p:nvSpPr>
          <p:cNvPr id="2" name="Holder 2"/>
          <p:cNvSpPr>
            <a:spLocks noGrp="1"/>
          </p:cNvSpPr>
          <p:nvPr>
            <p:ph type="title"/>
          </p:nvPr>
        </p:nvSpPr>
        <p:spPr>
          <a:xfrm>
            <a:off x="1462422" y="2331466"/>
            <a:ext cx="6219155" cy="452119"/>
          </a:xfrm>
          <a:prstGeom prst="rect">
            <a:avLst/>
          </a:prstGeom>
        </p:spPr>
        <p:txBody>
          <a:bodyPr wrap="square" lIns="0" tIns="0" rIns="0" bIns="0">
            <a:spAutoFit/>
          </a:bodyPr>
          <a:lstStyle>
            <a:lvl1pPr>
              <a:defRPr sz="280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457200" y="1183005"/>
            <a:ext cx="822960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5/25/2023</a:t>
            </a:fld>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1drv.ms/x/s!AuOQjMBE9ClEdjyxMDW2kOLDi-k" TargetMode="External"/><Relationship Id="rId2" Type="http://schemas.openxmlformats.org/officeDocument/2006/relationships/hyperlink" Target="https://archive.ics.uci.edu/ml/datasets/Census%2BIncome"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0000"/>
            <a:lum/>
          </a:blip>
          <a:srcRect/>
          <a:stretch>
            <a:fillRect t="-6000" b="-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1B9214-9015-B16A-2B03-ECEA64793B7D}"/>
              </a:ext>
            </a:extLst>
          </p:cNvPr>
          <p:cNvSpPr txBox="1"/>
          <p:nvPr/>
        </p:nvSpPr>
        <p:spPr>
          <a:xfrm>
            <a:off x="304800" y="590550"/>
            <a:ext cx="548640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Fake Subsidy Allocation Classification</a:t>
            </a:r>
          </a:p>
        </p:txBody>
      </p:sp>
      <p:sp>
        <p:nvSpPr>
          <p:cNvPr id="5" name="TextBox 4">
            <a:extLst>
              <a:ext uri="{FF2B5EF4-FFF2-40B4-BE49-F238E27FC236}">
                <a16:creationId xmlns:a16="http://schemas.microsoft.com/office/drawing/2014/main" id="{B42B2ED7-F572-FD44-9814-E48B713299C6}"/>
              </a:ext>
            </a:extLst>
          </p:cNvPr>
          <p:cNvSpPr txBox="1"/>
          <p:nvPr/>
        </p:nvSpPr>
        <p:spPr>
          <a:xfrm>
            <a:off x="4953000" y="1200150"/>
            <a:ext cx="2084148" cy="1467351"/>
          </a:xfrm>
          <a:prstGeom prst="rect">
            <a:avLst/>
          </a:prstGeom>
          <a:noFill/>
        </p:spPr>
        <p:txBody>
          <a:bodyPr wrap="square" rtlCol="0">
            <a:spAutoFit/>
          </a:bodyPr>
          <a:lstStyle/>
          <a:p>
            <a:r>
              <a:rPr lang="en-IN" dirty="0"/>
              <a:t>Submitted by</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Debojyoti Sahu</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Udit Narayan Sahoo</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Biswajit Mandal</a:t>
            </a:r>
          </a:p>
        </p:txBody>
      </p:sp>
      <p:sp>
        <p:nvSpPr>
          <p:cNvPr id="6" name="TextBox 5">
            <a:extLst>
              <a:ext uri="{FF2B5EF4-FFF2-40B4-BE49-F238E27FC236}">
                <a16:creationId xmlns:a16="http://schemas.microsoft.com/office/drawing/2014/main" id="{547F8BAB-29BC-1422-1C6B-F42D881B7CBB}"/>
              </a:ext>
            </a:extLst>
          </p:cNvPr>
          <p:cNvSpPr txBox="1"/>
          <p:nvPr/>
        </p:nvSpPr>
        <p:spPr>
          <a:xfrm>
            <a:off x="152400" y="3085224"/>
            <a:ext cx="6172200" cy="1200329"/>
          </a:xfrm>
          <a:prstGeom prst="rect">
            <a:avLst/>
          </a:prstGeom>
          <a:noFill/>
        </p:spPr>
        <p:txBody>
          <a:bodyPr wrap="square" rtlCol="0">
            <a:spAutoFit/>
          </a:bodyPr>
          <a:lstStyle/>
          <a:p>
            <a:r>
              <a:rPr lang="en-IN" dirty="0"/>
              <a:t>Under the supervision of </a:t>
            </a:r>
            <a:r>
              <a:rPr lang="en-IN" b="1" dirty="0">
                <a:latin typeface="Times New Roman" panose="02020603050405020304" pitchFamily="18" charset="0"/>
                <a:cs typeface="Times New Roman" panose="02020603050405020304" pitchFamily="18" charset="0"/>
              </a:rPr>
              <a:t>Mr. Prasenjit Banerjee</a:t>
            </a:r>
          </a:p>
          <a:p>
            <a:r>
              <a:rPr lang="en-IN" b="1" dirty="0"/>
              <a:t>		</a:t>
            </a:r>
          </a:p>
          <a:p>
            <a:r>
              <a:rPr lang="en-IN" b="1" dirty="0"/>
              <a:t>		</a:t>
            </a:r>
            <a:r>
              <a:rPr lang="en-IN" dirty="0">
                <a:latin typeface="Times New Roman" panose="02020603050405020304" pitchFamily="18" charset="0"/>
                <a:cs typeface="Times New Roman" panose="02020603050405020304" pitchFamily="18" charset="0"/>
              </a:rPr>
              <a:t>MSASA 281</a:t>
            </a:r>
          </a:p>
          <a:p>
            <a:r>
              <a:rPr lang="en-IN" dirty="0">
                <a:latin typeface="Times New Roman" panose="02020603050405020304" pitchFamily="18" charset="0"/>
                <a:cs typeface="Times New Roman" panose="02020603050405020304" pitchFamily="18" charset="0"/>
              </a:rPr>
              <a:t>	Term Project and Presentation II</a:t>
            </a:r>
          </a:p>
        </p:txBody>
      </p:sp>
      <p:sp>
        <p:nvSpPr>
          <p:cNvPr id="7" name="Rectangle 6">
            <a:extLst>
              <a:ext uri="{FF2B5EF4-FFF2-40B4-BE49-F238E27FC236}">
                <a16:creationId xmlns:a16="http://schemas.microsoft.com/office/drawing/2014/main" id="{CC86129F-EC5B-0B4B-EEBE-FD701CCD058F}"/>
              </a:ext>
            </a:extLst>
          </p:cNvPr>
          <p:cNvSpPr/>
          <p:nvPr/>
        </p:nvSpPr>
        <p:spPr>
          <a:xfrm>
            <a:off x="7551731" y="171942"/>
            <a:ext cx="1485900" cy="129441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D135F47-66C1-557E-F1DA-9A350B41DEC4}"/>
              </a:ext>
            </a:extLst>
          </p:cNvPr>
          <p:cNvSpPr txBox="1"/>
          <p:nvPr/>
        </p:nvSpPr>
        <p:spPr>
          <a:xfrm>
            <a:off x="7086600" y="4552950"/>
            <a:ext cx="1485900"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Date: 25.05.2023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B24B07-3B50-17AD-331F-F072E3B75B3F}"/>
              </a:ext>
            </a:extLst>
          </p:cNvPr>
          <p:cNvSpPr txBox="1"/>
          <p:nvPr/>
        </p:nvSpPr>
        <p:spPr>
          <a:xfrm>
            <a:off x="1524000" y="791519"/>
            <a:ext cx="2438400" cy="320024"/>
          </a:xfrm>
          <a:prstGeom prst="rect">
            <a:avLst/>
          </a:prstGeom>
          <a:noFill/>
        </p:spPr>
        <p:txBody>
          <a:bodyPr wrap="square" rtlCol="0">
            <a:spAutoFit/>
          </a:bodyPr>
          <a:lstStyle/>
          <a:p>
            <a:pPr>
              <a:lnSpc>
                <a:spcPct val="115000"/>
              </a:lnSpc>
            </a:pPr>
            <a:r>
              <a:rPr lang="en-GB" sz="1400" b="1" u="sng" dirty="0">
                <a:effectLst/>
                <a:latin typeface="Times New Roman" panose="02020603050405020304" pitchFamily="18" charset="0"/>
                <a:ea typeface="Times New Roman" panose="02020603050405020304" pitchFamily="18" charset="0"/>
              </a:rPr>
              <a:t>Hours per week vs SalStat</a:t>
            </a:r>
            <a:r>
              <a:rPr lang="en-GB" sz="1400" b="1" dirty="0">
                <a:effectLst/>
                <a:latin typeface="Times New Roman" panose="02020603050405020304" pitchFamily="18" charset="0"/>
                <a:ea typeface="Times New Roman" panose="02020603050405020304" pitchFamily="18" charset="0"/>
              </a:rPr>
              <a:t>: </a:t>
            </a:r>
            <a:endParaRPr lang="en-IN" sz="1400" b="1" dirty="0">
              <a:effectLst/>
              <a:latin typeface="Arial" panose="020B060402020202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DA179568-5ACC-7FE4-4405-A0EB784B4E1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18511" y="1428750"/>
            <a:ext cx="4114800" cy="2515890"/>
          </a:xfrm>
          <a:prstGeom prst="rect">
            <a:avLst/>
          </a:prstGeom>
          <a:noFill/>
          <a:ln>
            <a:noFill/>
          </a:ln>
        </p:spPr>
      </p:pic>
      <p:sp>
        <p:nvSpPr>
          <p:cNvPr id="6" name="TextBox 5">
            <a:extLst>
              <a:ext uri="{FF2B5EF4-FFF2-40B4-BE49-F238E27FC236}">
                <a16:creationId xmlns:a16="http://schemas.microsoft.com/office/drawing/2014/main" id="{56B7EF45-1DCF-3252-3320-ADB9AFA92257}"/>
              </a:ext>
            </a:extLst>
          </p:cNvPr>
          <p:cNvSpPr txBox="1"/>
          <p:nvPr/>
        </p:nvSpPr>
        <p:spPr>
          <a:xfrm>
            <a:off x="457200" y="3890486"/>
            <a:ext cx="4114800" cy="738664"/>
          </a:xfrm>
          <a:prstGeom prst="rect">
            <a:avLst/>
          </a:prstGeom>
          <a:noFill/>
        </p:spPr>
        <p:txBody>
          <a:bodyPr wrap="square" rtlCol="0">
            <a:spAutoFit/>
          </a:bodyPr>
          <a:lstStyle/>
          <a:p>
            <a:pPr algn="just"/>
            <a:r>
              <a:rPr lang="en-GB" sz="1400" dirty="0">
                <a:effectLst/>
                <a:latin typeface="Times New Roman" panose="02020603050405020304" pitchFamily="18" charset="0"/>
                <a:ea typeface="Times New Roman" panose="02020603050405020304" pitchFamily="18" charset="0"/>
              </a:rPr>
              <a:t>From the diagram it is clear that the people who have spent 40-50 hours per week are more likely to have salary greater than 50,000$ per annum.</a:t>
            </a:r>
            <a:endParaRPr lang="en-IN" sz="1400" dirty="0">
              <a:effectLst/>
              <a:latin typeface="Arial" panose="020B0604020202020204" pitchFamily="34" charset="0"/>
              <a:ea typeface="Arial" panose="020B0604020202020204" pitchFamily="34" charset="0"/>
            </a:endParaRPr>
          </a:p>
        </p:txBody>
      </p:sp>
      <p:sp>
        <p:nvSpPr>
          <p:cNvPr id="7" name="TextBox 6">
            <a:extLst>
              <a:ext uri="{FF2B5EF4-FFF2-40B4-BE49-F238E27FC236}">
                <a16:creationId xmlns:a16="http://schemas.microsoft.com/office/drawing/2014/main" id="{4EE1D9A7-FE2B-D8A7-3FB4-83C2B32AD25B}"/>
              </a:ext>
            </a:extLst>
          </p:cNvPr>
          <p:cNvSpPr txBox="1"/>
          <p:nvPr/>
        </p:nvSpPr>
        <p:spPr>
          <a:xfrm>
            <a:off x="5867400" y="791519"/>
            <a:ext cx="1489129" cy="307777"/>
          </a:xfrm>
          <a:prstGeom prst="rect">
            <a:avLst/>
          </a:prstGeom>
          <a:noFill/>
        </p:spPr>
        <p:txBody>
          <a:bodyPr wrap="square" rtlCol="0">
            <a:spAutoFit/>
          </a:bodyPr>
          <a:lstStyle/>
          <a:p>
            <a:r>
              <a:rPr lang="en-GB" sz="1400" b="1" u="sng" dirty="0">
                <a:effectLst/>
                <a:latin typeface="Times New Roman" panose="02020603050405020304" pitchFamily="18" charset="0"/>
                <a:ea typeface="Times New Roman" panose="02020603050405020304" pitchFamily="18" charset="0"/>
              </a:rPr>
              <a:t>Age and SalStat</a:t>
            </a:r>
            <a:r>
              <a:rPr lang="en-GB" sz="1400" b="1" dirty="0">
                <a:effectLst/>
                <a:latin typeface="Times New Roman" panose="02020603050405020304" pitchFamily="18" charset="0"/>
                <a:ea typeface="Times New Roman" panose="02020603050405020304" pitchFamily="18" charset="0"/>
              </a:rPr>
              <a:t>:</a:t>
            </a:r>
            <a:endParaRPr lang="en-IN" sz="1400" b="1"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537B8092-0DC1-B9C5-7D94-1F84FC48EADE}"/>
              </a:ext>
            </a:extLst>
          </p:cNvPr>
          <p:cNvSpPr txBox="1"/>
          <p:nvPr/>
        </p:nvSpPr>
        <p:spPr>
          <a:xfrm>
            <a:off x="4878659" y="3856568"/>
            <a:ext cx="3846830" cy="1063561"/>
          </a:xfrm>
          <a:prstGeom prst="rect">
            <a:avLst/>
          </a:prstGeom>
          <a:noFill/>
        </p:spPr>
        <p:txBody>
          <a:bodyPr wrap="square" rtlCol="0">
            <a:spAutoFit/>
          </a:bodyPr>
          <a:lstStyle/>
          <a:p>
            <a:pPr algn="just">
              <a:lnSpc>
                <a:spcPct val="115000"/>
              </a:lnSpc>
            </a:pP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People with age 35-50 income level greater than 50,000$ and</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people with age 25-35 income level less than or equal to 50,000$ according to the dataset.</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2D153EA-7DE9-68E4-7D69-89A6DF7291B5}"/>
              </a:ext>
            </a:extLst>
          </p:cNvPr>
          <p:cNvPicPr>
            <a:picLocks noChangeAspect="1"/>
          </p:cNvPicPr>
          <p:nvPr/>
        </p:nvPicPr>
        <p:blipFill>
          <a:blip r:embed="rId3"/>
          <a:srcRect/>
          <a:stretch>
            <a:fillRect/>
          </a:stretch>
        </p:blipFill>
        <p:spPr bwMode="auto">
          <a:xfrm>
            <a:off x="4725670" y="1428750"/>
            <a:ext cx="3961130" cy="2515890"/>
          </a:xfrm>
          <a:prstGeom prst="rect">
            <a:avLst/>
          </a:prstGeom>
          <a:noFill/>
          <a:ln w="9525">
            <a:noFill/>
            <a:miter lim="800000"/>
            <a:headEnd/>
            <a:tailEnd/>
          </a:ln>
        </p:spPr>
      </p:pic>
    </p:spTree>
    <p:extLst>
      <p:ext uri="{BB962C8B-B14F-4D97-AF65-F5344CB8AC3E}">
        <p14:creationId xmlns:p14="http://schemas.microsoft.com/office/powerpoint/2010/main" val="3383337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48894" y="285750"/>
            <a:ext cx="2615094" cy="39188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752600" y="436718"/>
            <a:ext cx="3047999" cy="289823"/>
          </a:xfrm>
          <a:prstGeom prst="rect">
            <a:avLst/>
          </a:prstGeom>
        </p:spPr>
        <p:txBody>
          <a:bodyPr vert="horz" wrap="square" lIns="0" tIns="12700" rIns="0" bIns="0" rtlCol="0">
            <a:spAutoFit/>
          </a:bodyPr>
          <a:lstStyle/>
          <a:p>
            <a:pPr marL="12700">
              <a:lnSpc>
                <a:spcPct val="100000"/>
              </a:lnSpc>
              <a:spcBef>
                <a:spcPts val="100"/>
              </a:spcBef>
            </a:pPr>
            <a:r>
              <a:rPr lang="en-GB" sz="1800" dirty="0">
                <a:effectLst/>
                <a:latin typeface="Times New Roman" panose="02020603050405020304" pitchFamily="18" charset="0"/>
                <a:ea typeface="Times New Roman" panose="02020603050405020304" pitchFamily="18" charset="0"/>
              </a:rPr>
              <a:t>RESULT AND DISCUSSION</a:t>
            </a:r>
            <a:endParaRPr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ACA3A9D-A074-058B-C39B-B4E451DB8001}"/>
              </a:ext>
            </a:extLst>
          </p:cNvPr>
          <p:cNvSpPr txBox="1"/>
          <p:nvPr/>
        </p:nvSpPr>
        <p:spPr>
          <a:xfrm>
            <a:off x="914400" y="963345"/>
            <a:ext cx="5181600" cy="1384995"/>
          </a:xfrm>
          <a:prstGeom prst="rect">
            <a:avLst/>
          </a:prstGeom>
          <a:noFill/>
        </p:spPr>
        <p:txBody>
          <a:bodyPr wrap="square" rtlCol="0">
            <a:spAutoFit/>
          </a:bodyPr>
          <a:lstStyle/>
          <a:p>
            <a:pPr algn="just"/>
            <a:r>
              <a:rPr lang="en-GB" sz="1400" dirty="0">
                <a:effectLst/>
                <a:latin typeface="Times New Roman" panose="02020603050405020304" pitchFamily="18" charset="0"/>
                <a:ea typeface="Times New Roman" panose="02020603050405020304" pitchFamily="18" charset="0"/>
              </a:rPr>
              <a:t>After creating training and testing set, logistic regression algorithm is applied on the training set and the accuracy is checked using the testing set. The validation accuracy becomes 80.4% and confusion matrix shows the number of misclassifications 1426. The accuracy using the training set is 83.8%. Both accuracies of using training and testing set are very closed to each other.</a:t>
            </a:r>
            <a:endParaRPr lang="en-IN" sz="1400" dirty="0">
              <a:effectLst/>
              <a:latin typeface="Arial" panose="020B0604020202020204" pitchFamily="34" charset="0"/>
              <a:ea typeface="Arial" panose="020B0604020202020204" pitchFamily="34" charset="0"/>
            </a:endParaRPr>
          </a:p>
        </p:txBody>
      </p:sp>
      <p:pic>
        <p:nvPicPr>
          <p:cNvPr id="7" name="Picture 6">
            <a:extLst>
              <a:ext uri="{FF2B5EF4-FFF2-40B4-BE49-F238E27FC236}">
                <a16:creationId xmlns:a16="http://schemas.microsoft.com/office/drawing/2014/main" id="{E400B119-361F-5FF7-E339-538EEDFC50D3}"/>
              </a:ext>
            </a:extLst>
          </p:cNvPr>
          <p:cNvPicPr>
            <a:picLocks noChangeAspect="1"/>
          </p:cNvPicPr>
          <p:nvPr/>
        </p:nvPicPr>
        <p:blipFill>
          <a:blip r:embed="rId3"/>
          <a:stretch>
            <a:fillRect/>
          </a:stretch>
        </p:blipFill>
        <p:spPr>
          <a:xfrm>
            <a:off x="512624" y="2348340"/>
            <a:ext cx="5785956" cy="22046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F502E5-A80A-E9B4-685B-38735E4C0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504950"/>
            <a:ext cx="4210050" cy="981075"/>
          </a:xfrm>
          <a:prstGeom prst="rect">
            <a:avLst/>
          </a:prstGeom>
        </p:spPr>
      </p:pic>
      <p:sp>
        <p:nvSpPr>
          <p:cNvPr id="8" name="TextBox 7">
            <a:extLst>
              <a:ext uri="{FF2B5EF4-FFF2-40B4-BE49-F238E27FC236}">
                <a16:creationId xmlns:a16="http://schemas.microsoft.com/office/drawing/2014/main" id="{D37CD2B0-2A08-787C-1CDC-9FD90B7169E5}"/>
              </a:ext>
            </a:extLst>
          </p:cNvPr>
          <p:cNvSpPr txBox="1"/>
          <p:nvPr/>
        </p:nvSpPr>
        <p:spPr>
          <a:xfrm>
            <a:off x="1371600" y="781050"/>
            <a:ext cx="3124200" cy="38100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Accuracy Score:-</a:t>
            </a:r>
          </a:p>
        </p:txBody>
      </p:sp>
      <p:sp>
        <p:nvSpPr>
          <p:cNvPr id="9" name="object 2">
            <a:extLst>
              <a:ext uri="{FF2B5EF4-FFF2-40B4-BE49-F238E27FC236}">
                <a16:creationId xmlns:a16="http://schemas.microsoft.com/office/drawing/2014/main" id="{B697FD95-0D6C-19DB-E908-20813FA1D4C6}"/>
              </a:ext>
            </a:extLst>
          </p:cNvPr>
          <p:cNvSpPr/>
          <p:nvPr/>
        </p:nvSpPr>
        <p:spPr>
          <a:xfrm>
            <a:off x="6324600" y="361950"/>
            <a:ext cx="2615094" cy="3918892"/>
          </a:xfrm>
          <a:prstGeom prst="rect">
            <a:avLst/>
          </a:prstGeom>
          <a:blipFill>
            <a:blip r:embed="rId3" cstate="print"/>
            <a:stretch>
              <a:fillRect/>
            </a:stretch>
          </a:blipFill>
        </p:spPr>
        <p:txBody>
          <a:bodyPr wrap="square" lIns="0" tIns="0" rIns="0" bIns="0" rtlCol="0"/>
          <a:lstStyle/>
          <a:p>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2200" y="361950"/>
            <a:ext cx="2615094" cy="3918892"/>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705198" y="1076300"/>
            <a:ext cx="1657002" cy="382156"/>
          </a:xfrm>
          <a:prstGeom prst="rect">
            <a:avLst/>
          </a:prstGeom>
        </p:spPr>
        <p:txBody>
          <a:bodyPr vert="horz" wrap="square" lIns="0" tIns="12700" rIns="0" bIns="0" rtlCol="0">
            <a:spAutoFit/>
          </a:bodyPr>
          <a:lstStyle/>
          <a:p>
            <a:pPr marL="12700">
              <a:lnSpc>
                <a:spcPct val="100000"/>
              </a:lnSpc>
              <a:spcBef>
                <a:spcPts val="100"/>
              </a:spcBef>
            </a:pPr>
            <a:r>
              <a:rPr sz="2400" spc="-75" dirty="0">
                <a:latin typeface="Times New Roman" panose="02020603050405020304" pitchFamily="18" charset="0"/>
                <a:cs typeface="Times New Roman" panose="02020603050405020304" pitchFamily="18" charset="0"/>
              </a:rPr>
              <a:t>Conclusion</a:t>
            </a:r>
            <a:r>
              <a:rPr lang="en-IN" sz="2400" spc="-75" dirty="0">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395429E8-FC0A-CDAD-D13F-2EDB43D4BAC5}"/>
              </a:ext>
            </a:extLst>
          </p:cNvPr>
          <p:cNvSpPr>
            <a:spLocks noChangeArrowheads="1"/>
          </p:cNvSpPr>
          <p:nvPr/>
        </p:nvSpPr>
        <p:spPr bwMode="auto">
          <a:xfrm>
            <a:off x="228600" y="1657350"/>
            <a:ext cx="5715000" cy="28777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After using the K-NN classifier we can see  that before removing the insignificant variables  the misclassification values 1410 but after reducing the variables we get the values as 1400. Hence we can conclude that the misclassification  in the data is reduced from the previous one .</a:t>
            </a:r>
          </a:p>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After applying four major classification model SVC,KNN Classifier, Decision Tree Classifier, Random Forest Classifier we come to a conclusion that KNN Classifier gives the best value among all of them i.e. 0.8431957 and, Random Forest Classifier, Decision Tree Classifier , SVC 0.8407 ,0.8145201392342118 , 0.7966185977125808 respectively. </a:t>
            </a:r>
            <a:r>
              <a:rPr kumimoji="0" lang="en-US" altLang="en-US" sz="14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altLang="en-US" sz="1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K-NN classifier </a:t>
            </a:r>
            <a:r>
              <a:rPr kumimoji="0" lang="en-US" altLang="en-US" sz="1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fitted the best.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endParaRPr kumimoji="0" lang="en-GB"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B8DA38-51D0-F7E8-6B1F-FCBB48928A17}"/>
              </a:ext>
            </a:extLst>
          </p:cNvPr>
          <p:cNvSpPr txBox="1"/>
          <p:nvPr/>
        </p:nvSpPr>
        <p:spPr>
          <a:xfrm>
            <a:off x="1828800" y="666750"/>
            <a:ext cx="1676400"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REFERENCES :-</a:t>
            </a:r>
          </a:p>
        </p:txBody>
      </p:sp>
      <p:sp>
        <p:nvSpPr>
          <p:cNvPr id="5" name="TextBox 4">
            <a:extLst>
              <a:ext uri="{FF2B5EF4-FFF2-40B4-BE49-F238E27FC236}">
                <a16:creationId xmlns:a16="http://schemas.microsoft.com/office/drawing/2014/main" id="{48422D90-A0C7-C352-F848-25B6F6288959}"/>
              </a:ext>
            </a:extLst>
          </p:cNvPr>
          <p:cNvSpPr txBox="1"/>
          <p:nvPr/>
        </p:nvSpPr>
        <p:spPr>
          <a:xfrm>
            <a:off x="495300" y="1200150"/>
            <a:ext cx="8153400" cy="3045642"/>
          </a:xfrm>
          <a:prstGeom prst="rect">
            <a:avLst/>
          </a:prstGeom>
          <a:noFill/>
        </p:spPr>
        <p:txBody>
          <a:bodyPr wrap="square" rtlCol="0">
            <a:spAutoFit/>
          </a:bodyPr>
          <a:lstStyle/>
          <a:p>
            <a:pPr marL="342900" lvl="0" indent="-342900" algn="just">
              <a:lnSpc>
                <a:spcPct val="115000"/>
              </a:lnSpc>
              <a:buSzPts val="1400"/>
              <a:buFont typeface="Arial" panose="020B0604020202020204" pitchFamily="34" charset="0"/>
              <a:buChar char="•"/>
            </a:pPr>
            <a:r>
              <a:rPr lang="en-GB" sz="1400" dirty="0">
                <a:effectLst/>
                <a:latin typeface="Times New Roman" panose="02020603050405020304" pitchFamily="18" charset="0"/>
                <a:ea typeface="Times New Roman" panose="02020603050405020304" pitchFamily="18" charset="0"/>
              </a:rPr>
              <a:t>Source of the data: </a:t>
            </a:r>
            <a:r>
              <a:rPr lang="en-GB" sz="1400" u="sng" dirty="0">
                <a:solidFill>
                  <a:srgbClr val="0000FF"/>
                </a:solidFill>
                <a:effectLst/>
                <a:latin typeface="Times New Roman" panose="02020603050405020304" pitchFamily="18" charset="0"/>
                <a:ea typeface="Times New Roman" panose="02020603050405020304" pitchFamily="18" charset="0"/>
                <a:hlinkClick r:id="rId2"/>
              </a:rPr>
              <a:t>https://archive.ics.uci.edu/ml/datasets/Census%2BIncome</a:t>
            </a:r>
            <a:endParaRPr lang="en-GB" sz="1400" u="sng" dirty="0">
              <a:solidFill>
                <a:srgbClr val="0000FF"/>
              </a:solidFill>
              <a:effectLst/>
              <a:latin typeface="Times New Roman" panose="02020603050405020304" pitchFamily="18" charset="0"/>
              <a:ea typeface="Times New Roman" panose="02020603050405020304" pitchFamily="18" charset="0"/>
            </a:endParaRPr>
          </a:p>
          <a:p>
            <a:pPr marL="342900" lvl="0" indent="-342900" algn="just">
              <a:lnSpc>
                <a:spcPct val="115000"/>
              </a:lnSpc>
              <a:buSzPts val="1400"/>
              <a:buFont typeface="Arial" panose="020B0604020202020204" pitchFamily="34" charset="0"/>
              <a:buChar char="•"/>
            </a:pPr>
            <a:endParaRPr lang="en-GB" sz="1400" u="sng" dirty="0">
              <a:solidFill>
                <a:srgbClr val="0000FF"/>
              </a:solidFill>
              <a:effectLst/>
              <a:latin typeface="Times New Roman" panose="02020603050405020304" pitchFamily="18" charset="0"/>
              <a:ea typeface="Times New Roman" panose="02020603050405020304" pitchFamily="18" charset="0"/>
            </a:endParaRPr>
          </a:p>
          <a:p>
            <a:pPr marL="342900" lvl="0" indent="-342900" algn="just">
              <a:lnSpc>
                <a:spcPct val="115000"/>
              </a:lnSpc>
              <a:buSzPts val="1400"/>
              <a:buFont typeface="Arial" panose="020B0604020202020204" pitchFamily="34" charset="0"/>
              <a:buChar char="•"/>
            </a:pPr>
            <a:r>
              <a:rPr lang="en-GB" sz="1400" dirty="0">
                <a:effectLst/>
                <a:latin typeface="Times New Roman" panose="02020603050405020304" pitchFamily="18" charset="0"/>
                <a:ea typeface="Arial" panose="020B0604020202020204" pitchFamily="34" charset="0"/>
              </a:rPr>
              <a:t>Dataset:</a:t>
            </a:r>
            <a:r>
              <a:rPr lang="en-GB" sz="1400" dirty="0">
                <a:effectLst/>
                <a:latin typeface="Times New Roman" panose="02020603050405020304" pitchFamily="18" charset="0"/>
                <a:ea typeface="Times New Roman" panose="02020603050405020304" pitchFamily="18" charset="0"/>
              </a:rPr>
              <a:t> </a:t>
            </a:r>
            <a:r>
              <a:rPr lang="en-GB" sz="1400" u="sng" dirty="0">
                <a:solidFill>
                  <a:srgbClr val="0000FF"/>
                </a:solidFill>
                <a:effectLst/>
                <a:latin typeface="Times New Roman" panose="02020603050405020304" pitchFamily="18" charset="0"/>
                <a:ea typeface="Times New Roman" panose="02020603050405020304" pitchFamily="18" charset="0"/>
                <a:hlinkClick r:id="rId3"/>
              </a:rPr>
              <a:t>https://1drv.ms/x/s!AuOQjMBE9ClEdjyxMDW2kOLDi-k</a:t>
            </a:r>
            <a:endParaRPr lang="en-GB" sz="1400" u="sng" dirty="0">
              <a:solidFill>
                <a:srgbClr val="0000FF"/>
              </a:solidFill>
              <a:effectLst/>
              <a:latin typeface="Times New Roman" panose="02020603050405020304" pitchFamily="18" charset="0"/>
              <a:ea typeface="Times New Roman" panose="02020603050405020304" pitchFamily="18" charset="0"/>
            </a:endParaRPr>
          </a:p>
          <a:p>
            <a:pPr marL="342900" lvl="0" indent="-342900" algn="just">
              <a:lnSpc>
                <a:spcPct val="115000"/>
              </a:lnSpc>
              <a:buSzPts val="1400"/>
              <a:buFont typeface="Arial" panose="020B0604020202020204" pitchFamily="34" charset="0"/>
              <a:buChar char="•"/>
            </a:pPr>
            <a:endParaRPr lang="en-GB" sz="1400" u="sng" dirty="0">
              <a:solidFill>
                <a:srgbClr val="0000FF"/>
              </a:solidFill>
              <a:effectLst/>
              <a:latin typeface="Times New Roman" panose="02020603050405020304" pitchFamily="18" charset="0"/>
              <a:ea typeface="Times New Roman" panose="02020603050405020304" pitchFamily="18" charset="0"/>
            </a:endParaRPr>
          </a:p>
          <a:p>
            <a:pPr marL="342900" indent="-342900" algn="just">
              <a:lnSpc>
                <a:spcPct val="115000"/>
              </a:lnSpc>
              <a:buSzPts val="1400"/>
              <a:buFont typeface="Arial" panose="020B0604020202020204" pitchFamily="34" charset="0"/>
              <a:buChar char="•"/>
            </a:pP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Comparative Analysis of Classification Models on Income Prediction, by Bhavin Patel, </a:t>
            </a:r>
            <a:r>
              <a:rPr lang="en-GB" sz="1400" dirty="0" err="1">
                <a:effectLst/>
                <a:latin typeface="Times New Roman" panose="02020603050405020304" pitchFamily="18" charset="0"/>
                <a:ea typeface="Times New Roman" panose="02020603050405020304" pitchFamily="18" charset="0"/>
                <a:cs typeface="Times New Roman" panose="02020603050405020304" pitchFamily="18" charset="0"/>
              </a:rPr>
              <a:t>V.Kakulapati</a:t>
            </a: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 VVSSS Balaram, </a:t>
            </a:r>
            <a:r>
              <a:rPr lang="en-GB" sz="1400" dirty="0" err="1">
                <a:effectLst/>
                <a:latin typeface="Times New Roman" panose="02020603050405020304" pitchFamily="18" charset="0"/>
                <a:ea typeface="Times New Roman" panose="02020603050405020304" pitchFamily="18" charset="0"/>
                <a:cs typeface="Times New Roman" panose="02020603050405020304" pitchFamily="18" charset="0"/>
              </a:rPr>
              <a:t>Sreenidhi</a:t>
            </a: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 Institute of Science &amp; Technology, </a:t>
            </a:r>
            <a:r>
              <a:rPr lang="en-GB" sz="1400" dirty="0" err="1">
                <a:effectLst/>
                <a:latin typeface="Times New Roman" panose="02020603050405020304" pitchFamily="18" charset="0"/>
                <a:ea typeface="Times New Roman" panose="02020603050405020304" pitchFamily="18" charset="0"/>
                <a:cs typeface="Times New Roman" panose="02020603050405020304" pitchFamily="18" charset="0"/>
              </a:rPr>
              <a:t>Yamnampet</a:t>
            </a: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cs typeface="Times New Roman" panose="02020603050405020304" pitchFamily="18" charset="0"/>
              </a:rPr>
              <a:t>Ghatkesar</a:t>
            </a: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400" dirty="0" err="1">
                <a:effectLst/>
                <a:latin typeface="Times New Roman" panose="02020603050405020304" pitchFamily="18" charset="0"/>
                <a:ea typeface="Times New Roman" panose="02020603050405020304" pitchFamily="18" charset="0"/>
                <a:cs typeface="Times New Roman" panose="02020603050405020304" pitchFamily="18" charset="0"/>
              </a:rPr>
              <a:t>Hydrabad</a:t>
            </a: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 India.</a:t>
            </a:r>
          </a:p>
          <a:p>
            <a:pPr marL="342900" indent="-342900" algn="just">
              <a:lnSpc>
                <a:spcPct val="115000"/>
              </a:lnSpc>
              <a:buSzPts val="1400"/>
              <a:buFont typeface="Arial" panose="020B0604020202020204" pitchFamily="34" charset="0"/>
              <a:buChar char="•"/>
            </a:pP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15000"/>
              </a:lnSpc>
              <a:buSzPts val="1400"/>
              <a:buFont typeface="Arial" panose="020B0604020202020204" pitchFamily="34" charset="0"/>
              <a:buChar char="•"/>
            </a:pPr>
            <a:r>
              <a:rPr lang="en-US" sz="1400" dirty="0">
                <a:effectLst/>
                <a:latin typeface="Times New Roman" panose="02020603050405020304" pitchFamily="18" charset="0"/>
                <a:ea typeface="Arial" panose="020B0604020202020204" pitchFamily="34" charset="0"/>
                <a:cs typeface="Times New Roman" panose="02020603050405020304" pitchFamily="18" charset="0"/>
              </a:rPr>
              <a:t>Predicting Annual Income of Individual using Classification Techniques by </a:t>
            </a:r>
            <a:r>
              <a:rPr lang="en-US" sz="1400" dirty="0" err="1">
                <a:effectLst/>
                <a:latin typeface="Times New Roman" panose="02020603050405020304" pitchFamily="18" charset="0"/>
                <a:ea typeface="Arial" panose="020B0604020202020204" pitchFamily="34" charset="0"/>
                <a:cs typeface="Times New Roman" panose="02020603050405020304" pitchFamily="18" charset="0"/>
              </a:rPr>
              <a:t>Janmejay</a:t>
            </a:r>
            <a:r>
              <a:rPr lang="en-US" sz="1400" dirty="0">
                <a:effectLst/>
                <a:latin typeface="Times New Roman" panose="02020603050405020304" pitchFamily="18" charset="0"/>
                <a:ea typeface="Arial" panose="020B0604020202020204" pitchFamily="34" charset="0"/>
                <a:cs typeface="Times New Roman" panose="02020603050405020304" pitchFamily="18" charset="0"/>
              </a:rPr>
              <a:t> Mohanty , Stevens Institute of Technology.</a:t>
            </a:r>
          </a:p>
          <a:p>
            <a:pPr lvl="0" algn="just">
              <a:lnSpc>
                <a:spcPct val="115000"/>
              </a:lnSpc>
              <a:buSzPts val="1400"/>
            </a:pPr>
            <a:endParaRPr lang="en-US" sz="1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indent="-342900" algn="just">
              <a:lnSpc>
                <a:spcPct val="115000"/>
              </a:lnSpc>
              <a:buSzPts val="1400"/>
              <a:buFont typeface="Arial" panose="020B0604020202020204" pitchFamily="34" charset="0"/>
              <a:buChar char="•"/>
            </a:pPr>
            <a:r>
              <a:rPr lang="en-GB" sz="1400" u="sng" dirty="0">
                <a:effectLst/>
                <a:latin typeface="Times New Roman" panose="02020603050405020304" pitchFamily="18" charset="0"/>
                <a:ea typeface="Times New Roman" panose="02020603050405020304" pitchFamily="18" charset="0"/>
                <a:cs typeface="Times New Roman" panose="02020603050405020304" pitchFamily="18" charset="0"/>
              </a:rPr>
              <a:t>Book</a:t>
            </a: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 Practical Machine Learning with Python, by </a:t>
            </a:r>
            <a:r>
              <a:rPr lang="en-GB" sz="1400" dirty="0" err="1">
                <a:effectLst/>
                <a:latin typeface="Times New Roman" panose="02020603050405020304" pitchFamily="18" charset="0"/>
                <a:ea typeface="Times New Roman" panose="02020603050405020304" pitchFamily="18" charset="0"/>
                <a:cs typeface="Times New Roman" panose="02020603050405020304" pitchFamily="18" charset="0"/>
              </a:rPr>
              <a:t>Dipanjan</a:t>
            </a: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 Sarkar, Raghav Bali, </a:t>
            </a:r>
            <a:r>
              <a:rPr lang="en-GB" sz="1400" dirty="0" err="1">
                <a:effectLst/>
                <a:latin typeface="Times New Roman" panose="02020603050405020304" pitchFamily="18" charset="0"/>
                <a:ea typeface="Times New Roman" panose="02020603050405020304" pitchFamily="18" charset="0"/>
                <a:cs typeface="Times New Roman" panose="02020603050405020304" pitchFamily="18" charset="0"/>
              </a:rPr>
              <a:t>Tusar</a:t>
            </a: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 Sharma.</a:t>
            </a:r>
          </a:p>
          <a:p>
            <a:pPr algn="just">
              <a:lnSpc>
                <a:spcPct val="115000"/>
              </a:lnSpc>
              <a:buSzPts val="1400"/>
            </a:pP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16077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54816" y="1117272"/>
            <a:ext cx="590073" cy="590073"/>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1506957" y="2345690"/>
            <a:ext cx="5685790" cy="452120"/>
          </a:xfrm>
          <a:prstGeom prst="rect">
            <a:avLst/>
          </a:prstGeom>
        </p:spPr>
        <p:txBody>
          <a:bodyPr vert="horz" wrap="square" lIns="0" tIns="12700" rIns="0" bIns="0" rtlCol="0">
            <a:spAutoFit/>
          </a:bodyPr>
          <a:lstStyle/>
          <a:p>
            <a:pPr marL="12700">
              <a:lnSpc>
                <a:spcPct val="100000"/>
              </a:lnSpc>
              <a:spcBef>
                <a:spcPts val="100"/>
              </a:spcBef>
            </a:pPr>
            <a:r>
              <a:rPr spc="-90" dirty="0"/>
              <a:t>Thank </a:t>
            </a:r>
            <a:r>
              <a:rPr spc="-65" dirty="0"/>
              <a:t>you </a:t>
            </a:r>
            <a:r>
              <a:rPr spc="-85" dirty="0"/>
              <a:t>for </a:t>
            </a:r>
            <a:r>
              <a:rPr spc="-70" dirty="0"/>
              <a:t>your </a:t>
            </a:r>
            <a:r>
              <a:rPr spc="-155" dirty="0"/>
              <a:t>time </a:t>
            </a:r>
            <a:r>
              <a:rPr spc="-35" dirty="0"/>
              <a:t>and</a:t>
            </a:r>
            <a:r>
              <a:rPr spc="-385" dirty="0"/>
              <a:t> </a:t>
            </a:r>
            <a:r>
              <a:rPr spc="-110" dirty="0"/>
              <a:t>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7746" y="458666"/>
            <a:ext cx="374904" cy="37490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436112" y="0"/>
            <a:ext cx="2601519" cy="5143489"/>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020876" y="501206"/>
            <a:ext cx="2408124" cy="289823"/>
          </a:xfrm>
          <a:prstGeom prst="rect">
            <a:avLst/>
          </a:prstGeom>
        </p:spPr>
        <p:txBody>
          <a:bodyPr vert="horz" wrap="square" lIns="0" tIns="12700" rIns="0" bIns="0" rtlCol="0">
            <a:spAutoFit/>
          </a:bodyPr>
          <a:lstStyle/>
          <a:p>
            <a:pPr marL="12700">
              <a:lnSpc>
                <a:spcPct val="100000"/>
              </a:lnSpc>
              <a:spcBef>
                <a:spcPts val="100"/>
              </a:spcBef>
            </a:pPr>
            <a:r>
              <a:rPr lang="en-IN" sz="1800" b="1" spc="-50" dirty="0">
                <a:latin typeface="Times New Roman" panose="02020603050405020304" pitchFamily="18" charset="0"/>
                <a:cs typeface="Times New Roman" panose="02020603050405020304" pitchFamily="18" charset="0"/>
              </a:rPr>
              <a:t>INTRODUCTION</a:t>
            </a:r>
            <a:endParaRPr sz="1800" b="1" spc="-70" dirty="0">
              <a:latin typeface="Times New Roman" panose="02020603050405020304" pitchFamily="18" charset="0"/>
              <a:cs typeface="Times New Roman" panose="02020603050405020304" pitchFamily="18" charset="0"/>
            </a:endParaRPr>
          </a:p>
        </p:txBody>
      </p:sp>
      <p:sp>
        <p:nvSpPr>
          <p:cNvPr id="5" name="object 5"/>
          <p:cNvSpPr txBox="1"/>
          <p:nvPr/>
        </p:nvSpPr>
        <p:spPr>
          <a:xfrm>
            <a:off x="517746" y="1200151"/>
            <a:ext cx="6187854" cy="3209276"/>
          </a:xfrm>
          <a:prstGeom prst="rect">
            <a:avLst/>
          </a:prstGeom>
        </p:spPr>
        <p:txBody>
          <a:bodyPr vert="horz" wrap="square" lIns="0" tIns="12700" rIns="0" bIns="0" rtlCol="0">
            <a:spAutoFit/>
          </a:bodyPr>
          <a:lstStyle/>
          <a:p>
            <a:pPr marL="12700" marR="5080" algn="just">
              <a:lnSpc>
                <a:spcPct val="114999"/>
              </a:lnSpc>
              <a:spcBef>
                <a:spcPts val="100"/>
              </a:spcBef>
            </a:pPr>
            <a:r>
              <a:rPr lang="en-GB" sz="1400" dirty="0">
                <a:effectLst/>
                <a:latin typeface="Times New Roman" panose="02020603050405020304" pitchFamily="18" charset="0"/>
                <a:ea typeface="Times New Roman" panose="02020603050405020304" pitchFamily="18" charset="0"/>
              </a:rPr>
              <a:t>Subsidy Income is a company who delivers subsidy to various customers according to their income level. A subsidy is basically a quantity of money given directly to companies, organizations or individuals by the Government, i.e. ,the taxpayer. Subsidies aim to encourage productions, boost exports and prevent a business from collapsing. Here Subsidy Income delivers subsidies to customers according to their need for business, productions or any other purpose. But the amount of subsidies are different according to the income level of each individual. So a person who has higher income level, may not get subsidy but a person whose income level is not good, get the subsidy for any kind of startup or any other purpose for income enhancement. In the modern world, collection of the correct information about the income of an individual is not easy. Many people don’t want to disclose the correct information about their income.</a:t>
            </a:r>
            <a:endParaRPr lang="en-IN" sz="1400" dirty="0">
              <a:effectLst/>
              <a:latin typeface="Arial" panose="020B0604020202020204" pitchFamily="34" charset="0"/>
              <a:ea typeface="Arial" panose="020B0604020202020204" pitchFamily="34" charset="0"/>
            </a:endParaRPr>
          </a:p>
          <a:p>
            <a:pPr marL="12700" marR="5080">
              <a:lnSpc>
                <a:spcPct val="114999"/>
              </a:lnSpc>
              <a:spcBef>
                <a:spcPts val="100"/>
              </a:spcBef>
            </a:pPr>
            <a:endParaRPr sz="1300" dirty="0">
              <a:latin typeface="Arial"/>
              <a:cs typeface="Arial"/>
            </a:endParaRPr>
          </a:p>
        </p:txBody>
      </p:sp>
      <p:sp>
        <p:nvSpPr>
          <p:cNvPr id="6" name="object 2">
            <a:extLst>
              <a:ext uri="{FF2B5EF4-FFF2-40B4-BE49-F238E27FC236}">
                <a16:creationId xmlns:a16="http://schemas.microsoft.com/office/drawing/2014/main" id="{D0E656AA-3DD8-5A2C-C017-FE4F238875C2}"/>
              </a:ext>
            </a:extLst>
          </p:cNvPr>
          <p:cNvSpPr/>
          <p:nvPr/>
        </p:nvSpPr>
        <p:spPr>
          <a:xfrm>
            <a:off x="6833826" y="279470"/>
            <a:ext cx="2182068" cy="282568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36553" y="438150"/>
            <a:ext cx="4128770" cy="382156"/>
          </a:xfrm>
          <a:prstGeom prst="rect">
            <a:avLst/>
          </a:prstGeom>
        </p:spPr>
        <p:txBody>
          <a:bodyPr vert="horz" wrap="square" lIns="0" tIns="12700" rIns="0" bIns="0" rtlCol="0">
            <a:spAutoFit/>
          </a:bodyPr>
          <a:lstStyle/>
          <a:p>
            <a:pPr marL="12700" marR="5080">
              <a:lnSpc>
                <a:spcPct val="100000"/>
              </a:lnSpc>
              <a:spcBef>
                <a:spcPts val="100"/>
              </a:spcBef>
            </a:pPr>
            <a:r>
              <a:rPr lang="en-IN" sz="2400" spc="-95" dirty="0">
                <a:latin typeface="Times New Roman" panose="02020603050405020304" pitchFamily="18" charset="0"/>
                <a:cs typeface="Times New Roman" panose="02020603050405020304" pitchFamily="18" charset="0"/>
              </a:rPr>
              <a:t>OBJECTIVE</a:t>
            </a:r>
            <a:endParaRPr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E80944A-C66E-3716-4B02-CE60D085D7E1}"/>
              </a:ext>
            </a:extLst>
          </p:cNvPr>
          <p:cNvSpPr txBox="1"/>
          <p:nvPr/>
        </p:nvSpPr>
        <p:spPr>
          <a:xfrm>
            <a:off x="914400" y="1047750"/>
            <a:ext cx="5638799" cy="2054601"/>
          </a:xfrm>
          <a:prstGeom prst="rect">
            <a:avLst/>
          </a:prstGeom>
          <a:noFill/>
        </p:spPr>
        <p:txBody>
          <a:bodyPr wrap="square" rtlCol="0">
            <a:spAutoFit/>
          </a:bodyPr>
          <a:lstStyle/>
          <a:p>
            <a:pPr algn="just">
              <a:lnSpc>
                <a:spcPct val="115000"/>
              </a:lnSpc>
            </a:pP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The objective of this project is: -</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15000"/>
              </a:lnSpc>
              <a:buFont typeface="+mj-lt"/>
              <a:buAutoNum type="arabicPeriod"/>
            </a:pP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Simplify the data system by reducing the number of variables to be studied, without sacrificing too much accuracy.</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15000"/>
              </a:lnSpc>
              <a:buFont typeface="+mj-lt"/>
              <a:buAutoNum type="arabicPeriod"/>
            </a:pP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Reduce the number of misclassifications in the data.</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15000"/>
              </a:lnSpc>
              <a:buFont typeface="+mj-lt"/>
              <a:buAutoNum type="arabicPeriod"/>
            </a:pP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Find the best algorithm among some algorithms according to the accuracy and number of misclassifications of this classification problem to find out accurate income of a person.</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285750"/>
            <a:ext cx="2743200" cy="382156"/>
          </a:xfrm>
          <a:prstGeom prst="rect">
            <a:avLst/>
          </a:prstGeom>
        </p:spPr>
        <p:txBody>
          <a:bodyPr vert="horz" wrap="square" lIns="0" tIns="12700" rIns="0" bIns="0" rtlCol="0">
            <a:spAutoFit/>
          </a:bodyPr>
          <a:lstStyle/>
          <a:p>
            <a:pPr marL="12700">
              <a:lnSpc>
                <a:spcPct val="100000"/>
              </a:lnSpc>
              <a:spcBef>
                <a:spcPts val="100"/>
              </a:spcBef>
            </a:pPr>
            <a:r>
              <a:rPr sz="2400" spc="-60" dirty="0">
                <a:latin typeface="Times New Roman" panose="02020603050405020304" pitchFamily="18" charset="0"/>
                <a:cs typeface="Times New Roman" panose="02020603050405020304" pitchFamily="18" charset="0"/>
              </a:rPr>
              <a:t>Dataset</a:t>
            </a:r>
            <a:r>
              <a:rPr sz="2400" spc="-165" dirty="0">
                <a:latin typeface="Times New Roman" panose="02020603050405020304" pitchFamily="18" charset="0"/>
                <a:cs typeface="Times New Roman" panose="02020603050405020304" pitchFamily="18" charset="0"/>
              </a:rPr>
              <a:t> </a:t>
            </a:r>
            <a:r>
              <a:rPr lang="en-IN" sz="2400" spc="-60" dirty="0">
                <a:latin typeface="Times New Roman" panose="02020603050405020304" pitchFamily="18" charset="0"/>
                <a:cs typeface="Times New Roman" panose="02020603050405020304" pitchFamily="18" charset="0"/>
              </a:rPr>
              <a:t>Description</a:t>
            </a:r>
            <a:endParaRPr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F04E2DB-E4D3-2D75-499A-535A79D31ED0}"/>
              </a:ext>
            </a:extLst>
          </p:cNvPr>
          <p:cNvSpPr txBox="1"/>
          <p:nvPr/>
        </p:nvSpPr>
        <p:spPr>
          <a:xfrm>
            <a:off x="457200" y="2897855"/>
            <a:ext cx="3625312" cy="1904176"/>
          </a:xfrm>
          <a:prstGeom prst="rect">
            <a:avLst/>
          </a:prstGeom>
          <a:noFill/>
        </p:spPr>
        <p:txBody>
          <a:bodyPr wrap="square" rtlCol="0">
            <a:spAutoFit/>
          </a:bodyPr>
          <a:lstStyle/>
          <a:p>
            <a:pPr marL="12065" marR="367665" algn="just">
              <a:lnSpc>
                <a:spcPct val="110000"/>
              </a:lnSpc>
              <a:spcBef>
                <a:spcPts val="100"/>
              </a:spcBef>
              <a:buClr>
                <a:srgbClr val="595959"/>
              </a:buClr>
              <a:tabLst>
                <a:tab pos="386715" algn="l"/>
                <a:tab pos="387985" algn="l"/>
              </a:tabLst>
            </a:pPr>
            <a:r>
              <a:rPr lang="en-US" sz="1300" u="sng" dirty="0">
                <a:latin typeface="Times New Roman" panose="02020603050405020304" pitchFamily="18" charset="0"/>
                <a:ea typeface="Times New Roman" panose="02020603050405020304" pitchFamily="18" charset="0"/>
                <a:cs typeface="Times New Roman" panose="02020603050405020304" pitchFamily="18" charset="0"/>
              </a:rPr>
              <a:t>S</a:t>
            </a:r>
            <a:r>
              <a:rPr lang="en-US" sz="1300" u="sng" dirty="0">
                <a:effectLst/>
                <a:latin typeface="Times New Roman" panose="02020603050405020304" pitchFamily="18" charset="0"/>
                <a:ea typeface="Times New Roman" panose="02020603050405020304" pitchFamily="18" charset="0"/>
                <a:cs typeface="Times New Roman" panose="02020603050405020304" pitchFamily="18" charset="0"/>
              </a:rPr>
              <a:t>ome other parameters such as</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3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rPr>
              <a:t>‘age’</a:t>
            </a:r>
            <a:r>
              <a:rPr lang="en-US" sz="1300" dirty="0">
                <a:effectLst/>
                <a:latin typeface="Times New Roman" panose="02020603050405020304" pitchFamily="18" charset="0"/>
                <a:ea typeface="Times New Roman" panose="02020603050405020304" pitchFamily="18" charset="0"/>
              </a:rPr>
              <a:t>- age of individuals </a:t>
            </a:r>
            <a:endParaRPr lang="en-US" sz="1300" dirty="0">
              <a:effectLst/>
              <a:latin typeface="Arial" panose="020B0604020202020204" pitchFamily="34" charset="0"/>
              <a:ea typeface="Arial" panose="020B0604020202020204" pitchFamily="34"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rPr>
              <a:t>‘Job Type’</a:t>
            </a:r>
            <a:r>
              <a:rPr lang="en-US" sz="1300" dirty="0">
                <a:effectLst/>
                <a:latin typeface="Times New Roman" panose="02020603050405020304" pitchFamily="18" charset="0"/>
                <a:ea typeface="Times New Roman" panose="02020603050405020304" pitchFamily="18" charset="0"/>
              </a:rPr>
              <a:t>- type of their works</a:t>
            </a:r>
            <a:endParaRPr lang="en-US" sz="1300" dirty="0">
              <a:effectLst/>
              <a:latin typeface="Arial" panose="020B0604020202020204" pitchFamily="34" charset="0"/>
              <a:ea typeface="Arial" panose="020B0604020202020204" pitchFamily="34"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rPr>
              <a:t>‘Ed Type’</a:t>
            </a:r>
            <a:r>
              <a:rPr lang="en-US" sz="1300" dirty="0">
                <a:effectLst/>
                <a:latin typeface="Times New Roman" panose="02020603050405020304" pitchFamily="18" charset="0"/>
                <a:ea typeface="Times New Roman" panose="02020603050405020304" pitchFamily="18" charset="0"/>
              </a:rPr>
              <a:t>- individual’s educational qualification</a:t>
            </a:r>
            <a:endParaRPr lang="en-US" sz="1300" dirty="0">
              <a:effectLst/>
              <a:latin typeface="Arial" panose="020B0604020202020204" pitchFamily="34" charset="0"/>
              <a:ea typeface="Arial" panose="020B0604020202020204" pitchFamily="34"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rPr>
              <a:t>‘marital status’</a:t>
            </a:r>
            <a:r>
              <a:rPr lang="en-US" sz="1300" dirty="0">
                <a:effectLst/>
                <a:latin typeface="Times New Roman" panose="02020603050405020304" pitchFamily="18" charset="0"/>
                <a:ea typeface="Times New Roman" panose="02020603050405020304" pitchFamily="18" charset="0"/>
              </a:rPr>
              <a:t>- individuals are married or not</a:t>
            </a:r>
            <a:endParaRPr lang="en-US" sz="1300" dirty="0">
              <a:effectLst/>
              <a:latin typeface="Arial" panose="020B0604020202020204" pitchFamily="34" charset="0"/>
              <a:ea typeface="Arial" panose="020B0604020202020204" pitchFamily="34"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rPr>
              <a:t>‘occupation’</a:t>
            </a:r>
            <a:r>
              <a:rPr lang="en-US" sz="1300" dirty="0">
                <a:effectLst/>
                <a:latin typeface="Times New Roman" panose="02020603050405020304" pitchFamily="18" charset="0"/>
                <a:ea typeface="Times New Roman" panose="02020603050405020304" pitchFamily="18" charset="0"/>
              </a:rPr>
              <a:t>- occupation of individuals</a:t>
            </a:r>
            <a:endParaRPr lang="en-US" sz="1300" dirty="0">
              <a:effectLst/>
              <a:latin typeface="Arial" panose="020B0604020202020204" pitchFamily="34" charset="0"/>
              <a:ea typeface="Arial" panose="020B0604020202020204" pitchFamily="34"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rPr>
              <a:t>‘relationship’</a:t>
            </a:r>
            <a:r>
              <a:rPr lang="en-US" sz="1300" dirty="0">
                <a:effectLst/>
                <a:latin typeface="Times New Roman" panose="02020603050405020304" pitchFamily="18" charset="0"/>
                <a:ea typeface="Times New Roman" panose="02020603050405020304" pitchFamily="18" charset="0"/>
              </a:rPr>
              <a:t>- wheather an individual has family, children etc.</a:t>
            </a:r>
            <a:endParaRPr lang="en-US" sz="1300" dirty="0">
              <a:effectLst/>
              <a:latin typeface="Arial" panose="020B0604020202020204" pitchFamily="34" charset="0"/>
              <a:ea typeface="Arial" panose="020B0604020202020204" pitchFamily="34" charset="0"/>
            </a:endParaRPr>
          </a:p>
        </p:txBody>
      </p:sp>
      <p:sp>
        <p:nvSpPr>
          <p:cNvPr id="7" name="TextBox 6">
            <a:extLst>
              <a:ext uri="{FF2B5EF4-FFF2-40B4-BE49-F238E27FC236}">
                <a16:creationId xmlns:a16="http://schemas.microsoft.com/office/drawing/2014/main" id="{9518530E-1E08-6A01-DF45-CBD64EE0B7F3}"/>
              </a:ext>
            </a:extLst>
          </p:cNvPr>
          <p:cNvSpPr txBox="1"/>
          <p:nvPr/>
        </p:nvSpPr>
        <p:spPr>
          <a:xfrm>
            <a:off x="1143000" y="667906"/>
            <a:ext cx="6467959"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The below dataset consists of annual income of a person along with age, job type, education level etc.</a:t>
            </a:r>
          </a:p>
        </p:txBody>
      </p:sp>
      <p:sp>
        <p:nvSpPr>
          <p:cNvPr id="8" name="Rectangle 7">
            <a:extLst>
              <a:ext uri="{FF2B5EF4-FFF2-40B4-BE49-F238E27FC236}">
                <a16:creationId xmlns:a16="http://schemas.microsoft.com/office/drawing/2014/main" id="{B74C1252-2789-B01B-5886-EC3B8E991781}"/>
              </a:ext>
            </a:extLst>
          </p:cNvPr>
          <p:cNvSpPr/>
          <p:nvPr/>
        </p:nvSpPr>
        <p:spPr>
          <a:xfrm>
            <a:off x="609600" y="1218571"/>
            <a:ext cx="7696200" cy="14478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2B73F7E-0B30-15DE-9E56-80AB88174069}"/>
              </a:ext>
            </a:extLst>
          </p:cNvPr>
          <p:cNvSpPr txBox="1"/>
          <p:nvPr/>
        </p:nvSpPr>
        <p:spPr>
          <a:xfrm>
            <a:off x="4038600" y="2858483"/>
            <a:ext cx="4223288" cy="2132892"/>
          </a:xfrm>
          <a:prstGeom prst="rect">
            <a:avLst/>
          </a:prstGeom>
          <a:noFill/>
        </p:spPr>
        <p:txBody>
          <a:bodyPr wrap="square" rtlCol="0">
            <a:spAutoFit/>
          </a:bodyPr>
          <a:lstStyle/>
          <a:p>
            <a:pPr algn="just">
              <a:lnSpc>
                <a:spcPct val="115000"/>
              </a:lnSpc>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‘race’</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race of the individual (skin </a:t>
            </a:r>
            <a:r>
              <a:rPr lang="en-US" sz="1300" dirty="0" err="1">
                <a:effectLst/>
                <a:latin typeface="Times New Roman" panose="02020603050405020304" pitchFamily="18" charset="0"/>
                <a:ea typeface="Times New Roman" panose="02020603050405020304" pitchFamily="18" charset="0"/>
                <a:cs typeface="Times New Roman" panose="02020603050405020304" pitchFamily="18" charset="0"/>
              </a:rPr>
              <a:t>colour</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of individual)</a:t>
            </a:r>
            <a:endParaRPr lang="en-US" sz="13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‘gender’</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gender of individual</a:t>
            </a:r>
            <a:endParaRPr lang="en-US" sz="13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‘capital gain’</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capital gain of individual(Profit while selling a property)</a:t>
            </a:r>
            <a:endParaRPr lang="en-US" sz="13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‘capital loss’</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capital loss of individual(Loss while selling a property)</a:t>
            </a:r>
            <a:endParaRPr lang="en-US" sz="13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‘hours per week’</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working hours per week of an individual</a:t>
            </a:r>
            <a:endParaRPr lang="en-US" sz="13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‘native country’</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country every individual belongs to</a:t>
            </a:r>
            <a:endParaRPr lang="en-US" sz="1300" dirty="0">
              <a:effectLst/>
              <a:latin typeface="Times New Roman" panose="02020603050405020304" pitchFamily="18" charset="0"/>
              <a:ea typeface="Arial" panose="020B0604020202020204" pitchFamily="34" charset="0"/>
              <a:cs typeface="Times New Roman" panose="02020603050405020304" pitchFamily="18" charset="0"/>
            </a:endParaRPr>
          </a:p>
          <a:p>
            <a:r>
              <a:rPr lang="en-US" sz="1300" b="1" dirty="0">
                <a:effectLst/>
                <a:latin typeface="Times New Roman" panose="02020603050405020304" pitchFamily="18" charset="0"/>
                <a:ea typeface="Times New Roman" panose="02020603050405020304" pitchFamily="18" charset="0"/>
                <a:cs typeface="Times New Roman" panose="02020603050405020304" pitchFamily="18" charset="0"/>
              </a:rPr>
              <a:t>‘Sal Stat’</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 income of each and every individual</a:t>
            </a:r>
            <a:endParaRPr lang="en-US" sz="1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9200" y="590550"/>
            <a:ext cx="2029173" cy="391160"/>
          </a:xfrm>
          <a:prstGeom prst="rect">
            <a:avLst/>
          </a:prstGeom>
        </p:spPr>
        <p:txBody>
          <a:bodyPr vert="horz" wrap="square" lIns="0" tIns="12700" rIns="0" bIns="0" rtlCol="0">
            <a:spAutoFit/>
          </a:bodyPr>
          <a:lstStyle/>
          <a:p>
            <a:pPr marL="12700">
              <a:lnSpc>
                <a:spcPct val="100000"/>
              </a:lnSpc>
              <a:spcBef>
                <a:spcPts val="100"/>
              </a:spcBef>
            </a:pPr>
            <a:r>
              <a:rPr lang="en-IN" sz="2400" spc="-10" dirty="0"/>
              <a:t>Methodology</a:t>
            </a:r>
            <a:endParaRPr sz="2400" dirty="0"/>
          </a:p>
        </p:txBody>
      </p:sp>
      <p:sp>
        <p:nvSpPr>
          <p:cNvPr id="4" name="object 4"/>
          <p:cNvSpPr txBox="1"/>
          <p:nvPr/>
        </p:nvSpPr>
        <p:spPr>
          <a:xfrm>
            <a:off x="419100" y="1200557"/>
            <a:ext cx="8724900" cy="3352393"/>
          </a:xfrm>
          <a:prstGeom prst="rect">
            <a:avLst/>
          </a:prstGeom>
        </p:spPr>
        <p:txBody>
          <a:bodyPr vert="horz" wrap="square" lIns="0" tIns="12700" rIns="0" bIns="0" rtlCol="0">
            <a:spAutoFit/>
          </a:bodyPr>
          <a:lstStyle/>
          <a:p>
            <a:pPr marL="12065" marR="5080">
              <a:lnSpc>
                <a:spcPct val="110000"/>
              </a:lnSpc>
              <a:spcBef>
                <a:spcPts val="100"/>
              </a:spcBef>
              <a:buClr>
                <a:srgbClr val="595959"/>
              </a:buClr>
              <a:tabLst>
                <a:tab pos="386715" algn="l"/>
                <a:tab pos="387985" algn="l"/>
              </a:tabLst>
            </a:pPr>
            <a:r>
              <a:rPr lang="en-IN" sz="1600" u="sng" dirty="0">
                <a:latin typeface="Arial"/>
                <a:cs typeface="Arial"/>
              </a:rPr>
              <a:t>1.DECISION TREE</a:t>
            </a:r>
            <a:r>
              <a:rPr lang="en-IN" sz="1600" dirty="0">
                <a:latin typeface="Arial"/>
                <a:cs typeface="Arial"/>
              </a:rPr>
              <a:t>:</a:t>
            </a:r>
            <a:endParaRPr lang="en-IN" sz="1200" dirty="0">
              <a:latin typeface="Arial"/>
              <a:cs typeface="Arial"/>
            </a:endParaRPr>
          </a:p>
          <a:p>
            <a:r>
              <a:rPr lang="en-US" sz="1200" dirty="0"/>
              <a:t>Here, the data is recursively split into subsets based on the most informative </a:t>
            </a:r>
          </a:p>
          <a:p>
            <a:r>
              <a:rPr lang="en-US" sz="1200" dirty="0"/>
              <a:t>features for predicting the target variable.</a:t>
            </a:r>
          </a:p>
          <a:p>
            <a:r>
              <a:rPr lang="en-US" sz="1200" dirty="0"/>
              <a:t>•Robust algorithm for binary classification tasks</a:t>
            </a:r>
          </a:p>
          <a:p>
            <a:r>
              <a:rPr lang="en-US" sz="1200" dirty="0"/>
              <a:t>•Better for Complex Feature Structures</a:t>
            </a:r>
          </a:p>
          <a:p>
            <a:r>
              <a:rPr lang="en-US" sz="1200" dirty="0"/>
              <a:t>•Can Handle Both Categorical and Continuous Data</a:t>
            </a:r>
          </a:p>
          <a:p>
            <a:r>
              <a:rPr lang="en-US" sz="1200" dirty="0"/>
              <a:t>•Have the tendency to overfit training data</a:t>
            </a:r>
          </a:p>
          <a:p>
            <a:pPr marL="12065" marR="5080">
              <a:lnSpc>
                <a:spcPct val="110000"/>
              </a:lnSpc>
              <a:spcBef>
                <a:spcPts val="100"/>
              </a:spcBef>
              <a:buClr>
                <a:srgbClr val="595959"/>
              </a:buClr>
              <a:tabLst>
                <a:tab pos="386715" algn="l"/>
                <a:tab pos="387985" algn="l"/>
              </a:tabLst>
            </a:pPr>
            <a:r>
              <a:rPr lang="en-IN" sz="2000" u="sng" dirty="0"/>
              <a:t>2.RANDOM FOREST:</a:t>
            </a:r>
            <a:br>
              <a:rPr lang="en-IN" sz="2000" u="sng" dirty="0"/>
            </a:br>
            <a:r>
              <a:rPr lang="en-US" sz="1200" dirty="0"/>
              <a:t>Random Forest is a supervised algorithm that uses ensemble learning method consisting of </a:t>
            </a:r>
            <a:br>
              <a:rPr lang="en-US" sz="1200" dirty="0"/>
            </a:br>
            <a:r>
              <a:rPr lang="en-US" sz="1200" dirty="0"/>
              <a:t>a multitude of decision trees.</a:t>
            </a:r>
            <a:br>
              <a:rPr lang="en-US" sz="1200" dirty="0"/>
            </a:br>
            <a:r>
              <a:rPr lang="en-US" sz="1200" dirty="0"/>
              <a:t>•Each tree in a random forest is trained on a random subset of the training data</a:t>
            </a:r>
            <a:br>
              <a:rPr lang="en-US" sz="1200" dirty="0"/>
            </a:br>
            <a:r>
              <a:rPr lang="en-US" sz="1200" dirty="0"/>
              <a:t>•Can automatically identify important features in the data</a:t>
            </a:r>
            <a:br>
              <a:rPr lang="en-US" sz="1200" dirty="0"/>
            </a:br>
            <a:r>
              <a:rPr lang="en-US" sz="1200" dirty="0"/>
              <a:t>•Can handle both categorical and continuous data</a:t>
            </a:r>
            <a:br>
              <a:rPr lang="en-US" sz="1200" dirty="0"/>
            </a:br>
            <a:r>
              <a:rPr lang="en-US" sz="1200" dirty="0"/>
              <a:t>•Has a lower risk of overfitting compared to a single</a:t>
            </a:r>
            <a:br>
              <a:rPr lang="en-US" sz="1200" dirty="0"/>
            </a:br>
            <a:r>
              <a:rPr lang="en-US" sz="1200" dirty="0"/>
              <a:t>decision tree</a:t>
            </a:r>
            <a:br>
              <a:rPr lang="en-US" sz="1200" dirty="0"/>
            </a:br>
            <a:endParaRPr sz="1200" u="sng" dirty="0">
              <a:latin typeface="Arial"/>
              <a:cs typeface="Arial"/>
            </a:endParaRPr>
          </a:p>
        </p:txBody>
      </p:sp>
      <p:pic>
        <p:nvPicPr>
          <p:cNvPr id="6" name="Picture 5">
            <a:extLst>
              <a:ext uri="{FF2B5EF4-FFF2-40B4-BE49-F238E27FC236}">
                <a16:creationId xmlns:a16="http://schemas.microsoft.com/office/drawing/2014/main" id="{AD89DE64-D42B-5159-D7B6-D501382BF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895350"/>
            <a:ext cx="3363132" cy="1574800"/>
          </a:xfrm>
          <a:prstGeom prst="rect">
            <a:avLst/>
          </a:prstGeom>
        </p:spPr>
      </p:pic>
      <p:pic>
        <p:nvPicPr>
          <p:cNvPr id="8" name="Picture 7">
            <a:extLst>
              <a:ext uri="{FF2B5EF4-FFF2-40B4-BE49-F238E27FC236}">
                <a16:creationId xmlns:a16="http://schemas.microsoft.com/office/drawing/2014/main" id="{8C10B954-99C0-535A-7903-6C4CF625A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768" y="3527710"/>
            <a:ext cx="3363132" cy="16157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B385-8A49-9DBD-37E3-B56B753178D3}"/>
              </a:ext>
            </a:extLst>
          </p:cNvPr>
          <p:cNvSpPr>
            <a:spLocks noGrp="1"/>
          </p:cNvSpPr>
          <p:nvPr>
            <p:ph type="title"/>
          </p:nvPr>
        </p:nvSpPr>
        <p:spPr>
          <a:xfrm>
            <a:off x="459523" y="749300"/>
            <a:ext cx="8534400" cy="2585323"/>
          </a:xfrm>
        </p:spPr>
        <p:txBody>
          <a:bodyPr/>
          <a:lstStyle/>
          <a:p>
            <a:r>
              <a:rPr lang="en-IN" sz="2000" dirty="0"/>
              <a:t>3.S</a:t>
            </a:r>
            <a:r>
              <a:rPr lang="en-IN" sz="2000" u="sng" dirty="0"/>
              <a:t>VM</a:t>
            </a:r>
            <a:r>
              <a:rPr lang="en-IN" sz="2800" u="sng" dirty="0"/>
              <a:t>:</a:t>
            </a:r>
            <a:br>
              <a:rPr lang="en-IN" sz="2800" u="sng" dirty="0"/>
            </a:br>
            <a:r>
              <a:rPr lang="en-US" sz="1400" dirty="0"/>
              <a:t>Support Vector Machine is a supervised learning algorithm that works by </a:t>
            </a:r>
            <a:br>
              <a:rPr lang="en-US" sz="1400" dirty="0"/>
            </a:br>
            <a:r>
              <a:rPr lang="en-US" sz="1400" dirty="0"/>
              <a:t>finding a hyperplane in a high- dimensional space that best separates the data </a:t>
            </a:r>
            <a:br>
              <a:rPr lang="en-US" sz="1400" dirty="0"/>
            </a:br>
            <a:r>
              <a:rPr lang="en-US" sz="1400" dirty="0"/>
              <a:t>into different classes.</a:t>
            </a:r>
            <a:br>
              <a:rPr lang="en-US" sz="1400" dirty="0"/>
            </a:br>
            <a:r>
              <a:rPr lang="en-US" sz="1400" dirty="0"/>
              <a:t>•Effective with more features</a:t>
            </a:r>
            <a:br>
              <a:rPr lang="en-US" sz="1400" dirty="0"/>
            </a:br>
            <a:r>
              <a:rPr lang="en-US" sz="1400" dirty="0"/>
              <a:t>•Highly dependent on Hyperparameters , such as kernel function</a:t>
            </a:r>
            <a:br>
              <a:rPr lang="en-US" sz="1400" dirty="0"/>
            </a:br>
            <a:r>
              <a:rPr lang="en-US" sz="1400" dirty="0"/>
              <a:t>•Computationally Expensive</a:t>
            </a:r>
            <a:br>
              <a:rPr lang="en-US" sz="1400" dirty="0"/>
            </a:br>
            <a:r>
              <a:rPr lang="en-US" sz="2000" b="1" dirty="0"/>
              <a:t>4</a:t>
            </a:r>
            <a:r>
              <a:rPr lang="en-US" sz="1800" b="1" dirty="0"/>
              <a:t>.</a:t>
            </a:r>
            <a:r>
              <a:rPr lang="en-IN" sz="1600" b="1" u="sng" dirty="0"/>
              <a:t>KNN ALGORITHM</a:t>
            </a:r>
            <a:r>
              <a:rPr lang="en-IN" sz="1800" b="1" u="sng" dirty="0"/>
              <a:t>:</a:t>
            </a:r>
            <a:br>
              <a:rPr lang="en-IN" sz="1800" b="1" u="sng" dirty="0"/>
            </a:br>
            <a:br>
              <a:rPr lang="en-IN" sz="1800" b="1" u="sng" dirty="0"/>
            </a:br>
            <a:endParaRPr lang="en-IN" sz="1800" b="1" u="sng" dirty="0"/>
          </a:p>
        </p:txBody>
      </p:sp>
      <p:sp>
        <p:nvSpPr>
          <p:cNvPr id="4" name="TextBox 3">
            <a:extLst>
              <a:ext uri="{FF2B5EF4-FFF2-40B4-BE49-F238E27FC236}">
                <a16:creationId xmlns:a16="http://schemas.microsoft.com/office/drawing/2014/main" id="{B506764A-BABC-05E2-8758-029720BCD335}"/>
              </a:ext>
            </a:extLst>
          </p:cNvPr>
          <p:cNvSpPr txBox="1"/>
          <p:nvPr/>
        </p:nvSpPr>
        <p:spPr>
          <a:xfrm>
            <a:off x="150077" y="2876550"/>
            <a:ext cx="5107723" cy="2246769"/>
          </a:xfrm>
          <a:prstGeom prst="rect">
            <a:avLst/>
          </a:prstGeom>
          <a:noFill/>
        </p:spPr>
        <p:txBody>
          <a:bodyPr wrap="square">
            <a:spAutoFit/>
          </a:bodyPr>
          <a:lstStyle/>
          <a:p>
            <a:pPr algn="just">
              <a:buFont typeface="Arial" panose="020B0604020202020204" pitchFamily="34" charset="0"/>
              <a:buChar char="•"/>
            </a:pPr>
            <a:r>
              <a:rPr lang="en-US" sz="1400" b="0" i="0" dirty="0">
                <a:solidFill>
                  <a:srgbClr val="000000"/>
                </a:solidFill>
                <a:effectLst/>
                <a:latin typeface="inter-regular"/>
              </a:rPr>
              <a:t>K-NN algorithm assumes the similarity between the new case/data and available cases and put the new case into the category that is most similar to the available categories.</a:t>
            </a:r>
          </a:p>
          <a:p>
            <a:pPr algn="just">
              <a:buFont typeface="Arial" panose="020B0604020202020204" pitchFamily="34" charset="0"/>
              <a:buChar char="•"/>
            </a:pPr>
            <a:r>
              <a:rPr lang="en-US" sz="1400" b="0" i="0" dirty="0">
                <a:solidFill>
                  <a:srgbClr val="000000"/>
                </a:solidFill>
                <a:effectLst/>
                <a:latin typeface="inter-regular"/>
              </a:rPr>
              <a:t>K-NN algorithm can be used for Regression as well as for Classification but mostly it is used for the Classification problems.</a:t>
            </a:r>
          </a:p>
          <a:p>
            <a:pPr algn="just">
              <a:buFont typeface="Arial" panose="020B0604020202020204" pitchFamily="34" charset="0"/>
              <a:buChar char="•"/>
            </a:pPr>
            <a:r>
              <a:rPr lang="en-US" sz="1400" b="0" i="0" dirty="0">
                <a:solidFill>
                  <a:srgbClr val="000000"/>
                </a:solidFill>
                <a:effectLst/>
                <a:latin typeface="inter-regular"/>
              </a:rPr>
              <a:t>K-NN is a </a:t>
            </a:r>
            <a:r>
              <a:rPr lang="en-US" sz="1400" b="1" i="0" dirty="0">
                <a:solidFill>
                  <a:srgbClr val="000000"/>
                </a:solidFill>
                <a:effectLst/>
                <a:latin typeface="inter-bold"/>
              </a:rPr>
              <a:t>non-parametric algorithm</a:t>
            </a:r>
            <a:r>
              <a:rPr lang="en-US" sz="1400" b="0" i="0" dirty="0">
                <a:solidFill>
                  <a:srgbClr val="000000"/>
                </a:solidFill>
                <a:effectLst/>
                <a:latin typeface="inter-regular"/>
              </a:rPr>
              <a:t>, which means it does not make any assumption on underlying data.</a:t>
            </a:r>
          </a:p>
          <a:p>
            <a:pPr algn="just">
              <a:buFont typeface="Arial" panose="020B0604020202020204" pitchFamily="34" charset="0"/>
              <a:buChar char="•"/>
            </a:pPr>
            <a:r>
              <a:rPr lang="en-US" sz="1400" b="0" i="0" dirty="0">
                <a:solidFill>
                  <a:srgbClr val="000000"/>
                </a:solidFill>
                <a:effectLst/>
                <a:latin typeface="inter-regular"/>
              </a:rPr>
              <a:t>KNN algorithm at the training phase just stores the dataset and when it gets new data, then it classifies that data into a category that is much similar to the new data</a:t>
            </a:r>
          </a:p>
        </p:txBody>
      </p:sp>
      <p:pic>
        <p:nvPicPr>
          <p:cNvPr id="6" name="Picture 5">
            <a:extLst>
              <a:ext uri="{FF2B5EF4-FFF2-40B4-BE49-F238E27FC236}">
                <a16:creationId xmlns:a16="http://schemas.microsoft.com/office/drawing/2014/main" id="{1CC2A663-8107-DD24-F736-DD1DE849F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3028950"/>
            <a:ext cx="3312500" cy="1656250"/>
          </a:xfrm>
          <a:prstGeom prst="rect">
            <a:avLst/>
          </a:prstGeom>
        </p:spPr>
      </p:pic>
      <p:pic>
        <p:nvPicPr>
          <p:cNvPr id="8" name="Picture 7">
            <a:extLst>
              <a:ext uri="{FF2B5EF4-FFF2-40B4-BE49-F238E27FC236}">
                <a16:creationId xmlns:a16="http://schemas.microsoft.com/office/drawing/2014/main" id="{276534C2-3263-0730-BA27-E50D4CBD0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742950"/>
            <a:ext cx="2307373" cy="1690649"/>
          </a:xfrm>
          <a:prstGeom prst="rect">
            <a:avLst/>
          </a:prstGeom>
        </p:spPr>
      </p:pic>
    </p:spTree>
    <p:extLst>
      <p:ext uri="{BB962C8B-B14F-4D97-AF65-F5344CB8AC3E}">
        <p14:creationId xmlns:p14="http://schemas.microsoft.com/office/powerpoint/2010/main" val="2333255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82728-57AE-90B9-B458-C4D952E0304A}"/>
              </a:ext>
            </a:extLst>
          </p:cNvPr>
          <p:cNvSpPr>
            <a:spLocks noGrp="1"/>
          </p:cNvSpPr>
          <p:nvPr>
            <p:ph type="ctrTitle"/>
          </p:nvPr>
        </p:nvSpPr>
        <p:spPr>
          <a:xfrm>
            <a:off x="1170847" y="186011"/>
            <a:ext cx="3782153" cy="307777"/>
          </a:xfrm>
        </p:spPr>
        <p:txBody>
          <a:bodyPr/>
          <a:lstStyle/>
          <a:p>
            <a:pPr algn="l"/>
            <a:r>
              <a:rPr lang="en-IN" sz="2000" u="sng" dirty="0"/>
              <a:t>DATA ANALYSIS(GRAPHICALLY):</a:t>
            </a:r>
          </a:p>
        </p:txBody>
      </p:sp>
      <p:pic>
        <p:nvPicPr>
          <p:cNvPr id="4" name="Picture 3">
            <a:extLst>
              <a:ext uri="{FF2B5EF4-FFF2-40B4-BE49-F238E27FC236}">
                <a16:creationId xmlns:a16="http://schemas.microsoft.com/office/drawing/2014/main" id="{F364C60E-A7E5-6E03-A3F6-860461E14431}"/>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71037" y="1040993"/>
            <a:ext cx="4038600" cy="2482188"/>
          </a:xfrm>
          <a:prstGeom prst="rect">
            <a:avLst/>
          </a:prstGeom>
          <a:noFill/>
          <a:ln>
            <a:noFill/>
          </a:ln>
        </p:spPr>
      </p:pic>
      <p:sp>
        <p:nvSpPr>
          <p:cNvPr id="6" name="TextBox 5">
            <a:extLst>
              <a:ext uri="{FF2B5EF4-FFF2-40B4-BE49-F238E27FC236}">
                <a16:creationId xmlns:a16="http://schemas.microsoft.com/office/drawing/2014/main" id="{1948A0E0-1326-107C-D658-B6681E8D0E96}"/>
              </a:ext>
            </a:extLst>
          </p:cNvPr>
          <p:cNvSpPr txBox="1"/>
          <p:nvPr/>
        </p:nvSpPr>
        <p:spPr>
          <a:xfrm>
            <a:off x="446947" y="3510995"/>
            <a:ext cx="4038600" cy="1136914"/>
          </a:xfrm>
          <a:prstGeom prst="rect">
            <a:avLst/>
          </a:prstGeom>
          <a:noFill/>
        </p:spPr>
        <p:txBody>
          <a:bodyPr wrap="square">
            <a:spAutoFit/>
          </a:bodyPr>
          <a:lstStyle/>
          <a:p>
            <a:pPr algn="just">
              <a:lnSpc>
                <a:spcPct val="115000"/>
              </a:lnSpc>
            </a:pPr>
            <a:r>
              <a:rPr lang="en-GB" sz="1200" dirty="0">
                <a:effectLst/>
                <a:latin typeface="Times New Roman" panose="02020603050405020304" pitchFamily="18" charset="0"/>
                <a:ea typeface="Times New Roman" panose="02020603050405020304" pitchFamily="18" charset="0"/>
              </a:rPr>
              <a:t>According to the above diagram and table, 78.12%  people working in private sectors, have income less than or equal to 50,000$.  55.86%  people working as self-employed and income, earn greater than 50,000$.</a:t>
            </a:r>
            <a:endParaRPr lang="en-IN" sz="1200" dirty="0">
              <a:effectLst/>
              <a:latin typeface="Arial" panose="020B0604020202020204" pitchFamily="34" charset="0"/>
              <a:ea typeface="Arial" panose="020B0604020202020204" pitchFamily="34" charset="0"/>
            </a:endParaRPr>
          </a:p>
          <a:p>
            <a:pPr algn="just">
              <a:lnSpc>
                <a:spcPct val="115000"/>
              </a:lnSpc>
            </a:pPr>
            <a:r>
              <a:rPr lang="en-GB" sz="1200" dirty="0">
                <a:effectLst/>
                <a:latin typeface="Times New Roman" panose="02020603050405020304" pitchFamily="18" charset="0"/>
                <a:ea typeface="Times New Roman" panose="02020603050405020304" pitchFamily="18" charset="0"/>
              </a:rPr>
              <a:t> </a:t>
            </a:r>
            <a:endParaRPr lang="en-IN" sz="12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5C9988A3-038D-2775-3401-4B7491534F04}"/>
              </a:ext>
            </a:extLst>
          </p:cNvPr>
          <p:cNvSpPr txBox="1"/>
          <p:nvPr/>
        </p:nvSpPr>
        <p:spPr>
          <a:xfrm>
            <a:off x="1170847" y="654364"/>
            <a:ext cx="2590800" cy="369332"/>
          </a:xfrm>
          <a:prstGeom prst="rect">
            <a:avLst/>
          </a:prstGeom>
          <a:noFill/>
        </p:spPr>
        <p:txBody>
          <a:bodyPr wrap="square">
            <a:spAutoFit/>
          </a:bodyPr>
          <a:lstStyle/>
          <a:p>
            <a:r>
              <a:rPr lang="en-GB" sz="1800" u="sng" dirty="0">
                <a:effectLst/>
                <a:latin typeface="Times New Roman" panose="02020603050405020304" pitchFamily="18" charset="0"/>
                <a:ea typeface="Times New Roman" panose="02020603050405020304" pitchFamily="18" charset="0"/>
              </a:rPr>
              <a:t>Job Type </a:t>
            </a:r>
            <a:r>
              <a:rPr lang="en-GB" u="sng" dirty="0">
                <a:latin typeface="Times New Roman" panose="02020603050405020304" pitchFamily="18" charset="0"/>
                <a:ea typeface="Times New Roman" panose="02020603050405020304" pitchFamily="18" charset="0"/>
              </a:rPr>
              <a:t>vs</a:t>
            </a:r>
            <a:r>
              <a:rPr lang="en-GB" sz="1800" u="sng" dirty="0">
                <a:effectLst/>
                <a:latin typeface="Times New Roman" panose="02020603050405020304" pitchFamily="18" charset="0"/>
                <a:ea typeface="Times New Roman" panose="02020603050405020304" pitchFamily="18" charset="0"/>
              </a:rPr>
              <a:t> SalStat:</a:t>
            </a:r>
            <a:endParaRPr lang="en-IN" dirty="0"/>
          </a:p>
        </p:txBody>
      </p:sp>
      <p:sp>
        <p:nvSpPr>
          <p:cNvPr id="10" name="TextBox 9">
            <a:extLst>
              <a:ext uri="{FF2B5EF4-FFF2-40B4-BE49-F238E27FC236}">
                <a16:creationId xmlns:a16="http://schemas.microsoft.com/office/drawing/2014/main" id="{F396DE39-CD4C-F210-04A6-62180B2F7F5E}"/>
              </a:ext>
            </a:extLst>
          </p:cNvPr>
          <p:cNvSpPr txBox="1"/>
          <p:nvPr/>
        </p:nvSpPr>
        <p:spPr>
          <a:xfrm>
            <a:off x="5562600" y="646465"/>
            <a:ext cx="2209800" cy="369332"/>
          </a:xfrm>
          <a:prstGeom prst="rect">
            <a:avLst/>
          </a:prstGeom>
          <a:noFill/>
        </p:spPr>
        <p:txBody>
          <a:bodyPr wrap="square">
            <a:spAutoFit/>
          </a:bodyPr>
          <a:lstStyle/>
          <a:p>
            <a:r>
              <a:rPr lang="en-GB" sz="1800" u="sng" dirty="0">
                <a:effectLst/>
                <a:latin typeface="Times New Roman" panose="02020603050405020304" pitchFamily="18" charset="0"/>
                <a:ea typeface="Times New Roman" panose="02020603050405020304" pitchFamily="18" charset="0"/>
              </a:rPr>
              <a:t>Ed Type </a:t>
            </a:r>
            <a:r>
              <a:rPr lang="en-GB" u="sng" dirty="0">
                <a:latin typeface="Times New Roman" panose="02020603050405020304" pitchFamily="18" charset="0"/>
                <a:ea typeface="Times New Roman" panose="02020603050405020304" pitchFamily="18" charset="0"/>
              </a:rPr>
              <a:t>vs</a:t>
            </a:r>
            <a:r>
              <a:rPr lang="en-GB" sz="1800" u="sng" dirty="0">
                <a:effectLst/>
                <a:latin typeface="Times New Roman" panose="02020603050405020304" pitchFamily="18" charset="0"/>
                <a:ea typeface="Times New Roman" panose="02020603050405020304" pitchFamily="18" charset="0"/>
              </a:rPr>
              <a:t> SalStat:</a:t>
            </a:r>
            <a:endParaRPr lang="en-IN" dirty="0"/>
          </a:p>
        </p:txBody>
      </p:sp>
      <p:pic>
        <p:nvPicPr>
          <p:cNvPr id="11" name="Picture 10">
            <a:extLst>
              <a:ext uri="{FF2B5EF4-FFF2-40B4-BE49-F238E27FC236}">
                <a16:creationId xmlns:a16="http://schemas.microsoft.com/office/drawing/2014/main" id="{8621798F-6FE2-9EC7-13BD-72BCE5A1E160}"/>
              </a:ext>
            </a:extLst>
          </p:cNvPr>
          <p:cNvPicPr>
            <a:picLocks noChangeAspect="1"/>
          </p:cNvPicPr>
          <p:nvPr/>
        </p:nvPicPr>
        <p:blipFill>
          <a:blip r:embed="rId3"/>
          <a:srcRect/>
          <a:stretch>
            <a:fillRect/>
          </a:stretch>
        </p:blipFill>
        <p:spPr bwMode="auto">
          <a:xfrm>
            <a:off x="4572000" y="1015796"/>
            <a:ext cx="4243134" cy="2495199"/>
          </a:xfrm>
          <a:prstGeom prst="rect">
            <a:avLst/>
          </a:prstGeom>
          <a:noFill/>
          <a:ln w="9525">
            <a:noFill/>
            <a:miter lim="800000"/>
            <a:headEnd/>
            <a:tailEnd/>
          </a:ln>
        </p:spPr>
      </p:pic>
      <p:sp>
        <p:nvSpPr>
          <p:cNvPr id="13" name="TextBox 12">
            <a:extLst>
              <a:ext uri="{FF2B5EF4-FFF2-40B4-BE49-F238E27FC236}">
                <a16:creationId xmlns:a16="http://schemas.microsoft.com/office/drawing/2014/main" id="{8327C501-A509-3D6A-CFBD-D2DCCF79B665}"/>
              </a:ext>
            </a:extLst>
          </p:cNvPr>
          <p:cNvSpPr txBox="1"/>
          <p:nvPr/>
        </p:nvSpPr>
        <p:spPr>
          <a:xfrm>
            <a:off x="4658455" y="3510995"/>
            <a:ext cx="4355428" cy="1349280"/>
          </a:xfrm>
          <a:prstGeom prst="rect">
            <a:avLst/>
          </a:prstGeom>
          <a:noFill/>
        </p:spPr>
        <p:txBody>
          <a:bodyPr wrap="square">
            <a:spAutoFit/>
          </a:bodyPr>
          <a:lstStyle/>
          <a:p>
            <a:pPr algn="just">
              <a:lnSpc>
                <a:spcPct val="115000"/>
              </a:lnSpc>
            </a:pPr>
            <a:r>
              <a:rPr lang="en-GB" sz="1200" dirty="0">
                <a:effectLst/>
                <a:latin typeface="Times New Roman" panose="02020603050405020304" pitchFamily="18" charset="0"/>
                <a:ea typeface="Times New Roman" panose="02020603050405020304" pitchFamily="18" charset="0"/>
              </a:rPr>
              <a:t>74.6% people in Doctorate have income greater than 50000$ per annum.</a:t>
            </a:r>
            <a:endParaRPr lang="en-IN" sz="1200" dirty="0">
              <a:effectLst/>
              <a:latin typeface="Arial" panose="020B0604020202020204" pitchFamily="34" charset="0"/>
              <a:ea typeface="Arial" panose="020B0604020202020204" pitchFamily="34" charset="0"/>
            </a:endParaRPr>
          </a:p>
          <a:p>
            <a:pPr algn="just">
              <a:lnSpc>
                <a:spcPct val="115000"/>
              </a:lnSpc>
            </a:pPr>
            <a:r>
              <a:rPr lang="en-GB" sz="1200" dirty="0">
                <a:effectLst/>
                <a:latin typeface="Times New Roman" panose="02020603050405020304" pitchFamily="18" charset="0"/>
                <a:ea typeface="Times New Roman" panose="02020603050405020304" pitchFamily="18" charset="0"/>
              </a:rPr>
              <a:t> 56.4% people of Masters degree have greater than 50000$ per annum.</a:t>
            </a:r>
            <a:endParaRPr lang="en-IN" sz="1200" dirty="0">
              <a:effectLst/>
              <a:latin typeface="Arial" panose="020B0604020202020204" pitchFamily="34" charset="0"/>
              <a:ea typeface="Arial" panose="020B0604020202020204" pitchFamily="34" charset="0"/>
            </a:endParaRPr>
          </a:p>
          <a:p>
            <a:pPr algn="just">
              <a:lnSpc>
                <a:spcPct val="115000"/>
              </a:lnSpc>
            </a:pPr>
            <a:r>
              <a:rPr lang="en-GB" sz="1200" dirty="0">
                <a:effectLst/>
                <a:latin typeface="Times New Roman" panose="02020603050405020304" pitchFamily="18" charset="0"/>
                <a:ea typeface="Times New Roman" panose="02020603050405020304" pitchFamily="18" charset="0"/>
              </a:rPr>
              <a:t>74.9% people of school professional people have income greater than 50000$ per annum.</a:t>
            </a:r>
            <a:endParaRPr lang="en-IN"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9193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C4734E-B321-7131-34C5-F7C9FE433558}"/>
              </a:ext>
            </a:extLst>
          </p:cNvPr>
          <p:cNvPicPr>
            <a:picLocks noChangeAspect="1"/>
          </p:cNvPicPr>
          <p:nvPr/>
        </p:nvPicPr>
        <p:blipFill>
          <a:blip r:embed="rId2"/>
          <a:srcRect/>
          <a:stretch>
            <a:fillRect/>
          </a:stretch>
        </p:blipFill>
        <p:spPr bwMode="auto">
          <a:xfrm>
            <a:off x="108478" y="1047750"/>
            <a:ext cx="5345643" cy="3208331"/>
          </a:xfrm>
          <a:prstGeom prst="rect">
            <a:avLst/>
          </a:prstGeom>
          <a:noFill/>
          <a:ln w="9525">
            <a:noFill/>
            <a:miter lim="800000"/>
            <a:headEnd/>
            <a:tailEnd/>
          </a:ln>
        </p:spPr>
      </p:pic>
      <p:sp>
        <p:nvSpPr>
          <p:cNvPr id="6" name="TextBox 5">
            <a:extLst>
              <a:ext uri="{FF2B5EF4-FFF2-40B4-BE49-F238E27FC236}">
                <a16:creationId xmlns:a16="http://schemas.microsoft.com/office/drawing/2014/main" id="{39660CA7-EF7F-671B-6A3A-385C7E807993}"/>
              </a:ext>
            </a:extLst>
          </p:cNvPr>
          <p:cNvSpPr txBox="1"/>
          <p:nvPr/>
        </p:nvSpPr>
        <p:spPr>
          <a:xfrm>
            <a:off x="1524000" y="438150"/>
            <a:ext cx="2514600" cy="385042"/>
          </a:xfrm>
          <a:prstGeom prst="rect">
            <a:avLst/>
          </a:prstGeom>
          <a:noFill/>
        </p:spPr>
        <p:txBody>
          <a:bodyPr wrap="square">
            <a:spAutoFit/>
          </a:bodyPr>
          <a:lstStyle/>
          <a:p>
            <a:pPr>
              <a:lnSpc>
                <a:spcPct val="115000"/>
              </a:lnSpc>
            </a:pPr>
            <a:r>
              <a:rPr lang="en-GB" sz="1800" u="sng" dirty="0">
                <a:effectLst/>
                <a:latin typeface="Times New Roman" panose="02020603050405020304" pitchFamily="18" charset="0"/>
                <a:ea typeface="Times New Roman" panose="02020603050405020304" pitchFamily="18" charset="0"/>
              </a:rPr>
              <a:t>Occupation </a:t>
            </a:r>
            <a:r>
              <a:rPr lang="en-GB" u="sng" dirty="0">
                <a:latin typeface="Times New Roman" panose="02020603050405020304" pitchFamily="18" charset="0"/>
                <a:ea typeface="Times New Roman" panose="02020603050405020304" pitchFamily="18" charset="0"/>
              </a:rPr>
              <a:t>vs</a:t>
            </a:r>
            <a:r>
              <a:rPr lang="en-GB" sz="1800" u="sng" dirty="0">
                <a:effectLst/>
                <a:latin typeface="Times New Roman" panose="02020603050405020304" pitchFamily="18" charset="0"/>
                <a:ea typeface="Times New Roman" panose="02020603050405020304" pitchFamily="18" charset="0"/>
              </a:rPr>
              <a:t> SalStat</a:t>
            </a:r>
            <a:r>
              <a:rPr lang="en-GB" sz="1800" dirty="0">
                <a:effectLst/>
                <a:latin typeface="Times New Roman" panose="02020603050405020304" pitchFamily="18" charset="0"/>
                <a:ea typeface="Times New Roman" panose="02020603050405020304" pitchFamily="18" charset="0"/>
              </a:rPr>
              <a:t>:</a:t>
            </a:r>
            <a:endParaRPr lang="en-IN" sz="14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E6582350-1DF8-FB9B-61EF-9671D9754AAB}"/>
              </a:ext>
            </a:extLst>
          </p:cNvPr>
          <p:cNvSpPr txBox="1"/>
          <p:nvPr/>
        </p:nvSpPr>
        <p:spPr>
          <a:xfrm>
            <a:off x="5486400" y="803817"/>
            <a:ext cx="3212043" cy="1349280"/>
          </a:xfrm>
          <a:prstGeom prst="rect">
            <a:avLst/>
          </a:prstGeom>
          <a:noFill/>
        </p:spPr>
        <p:txBody>
          <a:bodyPr wrap="square">
            <a:spAutoFit/>
          </a:bodyPr>
          <a:lstStyle/>
          <a:p>
            <a:pPr algn="just">
              <a:lnSpc>
                <a:spcPct val="115000"/>
              </a:lnSpc>
            </a:pPr>
            <a:r>
              <a:rPr lang="en-GB" sz="1200" dirty="0">
                <a:effectLst/>
                <a:latin typeface="Times New Roman" panose="02020603050405020304" pitchFamily="18" charset="0"/>
                <a:ea typeface="Times New Roman" panose="02020603050405020304" pitchFamily="18" charset="0"/>
              </a:rPr>
              <a:t>48.52% of people in Exec-managerial and 44.84% of people in prof-speciality are more likely to with income greater than 50000$ per  annum.  99.3% of people in </a:t>
            </a:r>
            <a:r>
              <a:rPr lang="en-GB" sz="1200" dirty="0">
                <a:solidFill>
                  <a:srgbClr val="000000"/>
                </a:solidFill>
                <a:effectLst/>
                <a:latin typeface="Times New Roman" panose="02020603050405020304" pitchFamily="18" charset="0"/>
                <a:ea typeface="Times New Roman" panose="02020603050405020304" pitchFamily="18" charset="0"/>
              </a:rPr>
              <a:t>Priv-house-</a:t>
            </a:r>
            <a:r>
              <a:rPr lang="en-GB" sz="1200" dirty="0" err="1">
                <a:solidFill>
                  <a:srgbClr val="000000"/>
                </a:solidFill>
                <a:effectLst/>
                <a:latin typeface="Times New Roman" panose="02020603050405020304" pitchFamily="18" charset="0"/>
                <a:ea typeface="Times New Roman" panose="02020603050405020304" pitchFamily="18" charset="0"/>
              </a:rPr>
              <a:t>serv</a:t>
            </a:r>
            <a:r>
              <a:rPr lang="en-GB" sz="1200" dirty="0">
                <a:solidFill>
                  <a:srgbClr val="000000"/>
                </a:solidFill>
                <a:effectLst/>
                <a:latin typeface="Times New Roman" panose="02020603050405020304" pitchFamily="18" charset="0"/>
                <a:ea typeface="Times New Roman" panose="02020603050405020304" pitchFamily="18" charset="0"/>
              </a:rPr>
              <a:t>  are more likely to have income less than or equal to 50,000$.</a:t>
            </a:r>
            <a:endParaRPr lang="en-IN"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53321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03A9196-C565-47EC-ED5B-9D062B037D8D}"/>
              </a:ext>
            </a:extLst>
          </p:cNvPr>
          <p:cNvSpPr txBox="1"/>
          <p:nvPr/>
        </p:nvSpPr>
        <p:spPr>
          <a:xfrm>
            <a:off x="1371600" y="438150"/>
            <a:ext cx="2362200" cy="385042"/>
          </a:xfrm>
          <a:prstGeom prst="rect">
            <a:avLst/>
          </a:prstGeom>
          <a:noFill/>
        </p:spPr>
        <p:txBody>
          <a:bodyPr wrap="square">
            <a:spAutoFit/>
          </a:bodyPr>
          <a:lstStyle/>
          <a:p>
            <a:pPr>
              <a:lnSpc>
                <a:spcPct val="115000"/>
              </a:lnSpc>
            </a:pPr>
            <a:r>
              <a:rPr lang="en-GB" sz="1800" u="sng" dirty="0">
                <a:effectLst/>
                <a:latin typeface="Times New Roman" panose="02020603050405020304" pitchFamily="18" charset="0"/>
                <a:ea typeface="Times New Roman" panose="02020603050405020304" pitchFamily="18" charset="0"/>
              </a:rPr>
              <a:t>Capital gain </a:t>
            </a:r>
            <a:r>
              <a:rPr lang="en-GB" u="sng" dirty="0">
                <a:latin typeface="Times New Roman" panose="02020603050405020304" pitchFamily="18" charset="0"/>
                <a:ea typeface="Times New Roman" panose="02020603050405020304" pitchFamily="18" charset="0"/>
              </a:rPr>
              <a:t>vs</a:t>
            </a:r>
            <a:r>
              <a:rPr lang="en-GB" sz="1800" u="sng" dirty="0">
                <a:effectLst/>
                <a:latin typeface="Times New Roman" panose="02020603050405020304" pitchFamily="18" charset="0"/>
                <a:ea typeface="Times New Roman" panose="02020603050405020304" pitchFamily="18" charset="0"/>
              </a:rPr>
              <a:t> SalStat</a:t>
            </a:r>
            <a:r>
              <a:rPr lang="en-GB" sz="1800" dirty="0">
                <a:effectLst/>
                <a:latin typeface="Times New Roman" panose="02020603050405020304" pitchFamily="18" charset="0"/>
                <a:ea typeface="Times New Roman" panose="02020603050405020304" pitchFamily="18" charset="0"/>
              </a:rPr>
              <a:t>:</a:t>
            </a:r>
            <a:endParaRPr lang="en-IN" sz="1400" dirty="0">
              <a:effectLst/>
              <a:latin typeface="Arial" panose="020B0604020202020204" pitchFamily="34" charset="0"/>
              <a:ea typeface="Arial" panose="020B0604020202020204" pitchFamily="34" charset="0"/>
            </a:endParaRPr>
          </a:p>
        </p:txBody>
      </p:sp>
      <p:pic>
        <p:nvPicPr>
          <p:cNvPr id="11" name="Picture 10">
            <a:extLst>
              <a:ext uri="{FF2B5EF4-FFF2-40B4-BE49-F238E27FC236}">
                <a16:creationId xmlns:a16="http://schemas.microsoft.com/office/drawing/2014/main" id="{D5DD728C-B404-25F7-F51F-7155C98B8F87}"/>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29791" y="900862"/>
            <a:ext cx="3942209" cy="2432887"/>
          </a:xfrm>
          <a:prstGeom prst="rect">
            <a:avLst/>
          </a:prstGeom>
          <a:noFill/>
          <a:ln>
            <a:noFill/>
          </a:ln>
        </p:spPr>
      </p:pic>
      <p:sp>
        <p:nvSpPr>
          <p:cNvPr id="13" name="TextBox 12">
            <a:extLst>
              <a:ext uri="{FF2B5EF4-FFF2-40B4-BE49-F238E27FC236}">
                <a16:creationId xmlns:a16="http://schemas.microsoft.com/office/drawing/2014/main" id="{7AE15737-054F-A5C1-1914-2F9EC3E64BF1}"/>
              </a:ext>
            </a:extLst>
          </p:cNvPr>
          <p:cNvSpPr txBox="1"/>
          <p:nvPr/>
        </p:nvSpPr>
        <p:spPr>
          <a:xfrm>
            <a:off x="908824" y="3442549"/>
            <a:ext cx="3657600" cy="712183"/>
          </a:xfrm>
          <a:prstGeom prst="rect">
            <a:avLst/>
          </a:prstGeom>
          <a:noFill/>
        </p:spPr>
        <p:txBody>
          <a:bodyPr wrap="square">
            <a:spAutoFit/>
          </a:bodyPr>
          <a:lstStyle/>
          <a:p>
            <a:pPr algn="just">
              <a:lnSpc>
                <a:spcPct val="115000"/>
              </a:lnSpc>
            </a:pPr>
            <a:r>
              <a:rPr lang="en-GB" sz="1200" dirty="0">
                <a:effectLst/>
                <a:latin typeface="Times New Roman" panose="02020603050405020304" pitchFamily="18" charset="0"/>
                <a:ea typeface="Times New Roman" panose="02020603050405020304" pitchFamily="18" charset="0"/>
              </a:rPr>
              <a:t>92% of people have capital gain  0 but 8% people have gained profit  from selling something according to the dataset.</a:t>
            </a:r>
            <a:endParaRPr lang="en-IN" sz="1200" dirty="0">
              <a:effectLst/>
              <a:latin typeface="Arial" panose="020B0604020202020204" pitchFamily="34" charset="0"/>
              <a:ea typeface="Arial" panose="020B0604020202020204" pitchFamily="34" charset="0"/>
            </a:endParaRPr>
          </a:p>
        </p:txBody>
      </p:sp>
      <p:sp>
        <p:nvSpPr>
          <p:cNvPr id="14" name="TextBox 13">
            <a:extLst>
              <a:ext uri="{FF2B5EF4-FFF2-40B4-BE49-F238E27FC236}">
                <a16:creationId xmlns:a16="http://schemas.microsoft.com/office/drawing/2014/main" id="{DEF5FD08-332F-6C11-C1E8-A3BE97386B38}"/>
              </a:ext>
            </a:extLst>
          </p:cNvPr>
          <p:cNvSpPr txBox="1"/>
          <p:nvPr/>
        </p:nvSpPr>
        <p:spPr>
          <a:xfrm>
            <a:off x="5791200" y="437830"/>
            <a:ext cx="2725117" cy="385362"/>
          </a:xfrm>
          <a:prstGeom prst="rect">
            <a:avLst/>
          </a:prstGeom>
          <a:noFill/>
        </p:spPr>
        <p:txBody>
          <a:bodyPr wrap="square" rtlCol="0">
            <a:spAutoFit/>
          </a:bodyPr>
          <a:lstStyle/>
          <a:p>
            <a:pPr>
              <a:lnSpc>
                <a:spcPct val="115000"/>
              </a:lnSpc>
            </a:pPr>
            <a:r>
              <a:rPr lang="en-GB" u="sng" dirty="0">
                <a:effectLst/>
                <a:latin typeface="Times New Roman" panose="02020603050405020304" pitchFamily="18" charset="0"/>
                <a:ea typeface="Times New Roman" panose="02020603050405020304" pitchFamily="18" charset="0"/>
              </a:rPr>
              <a:t>Capital Loss vs SalStat:</a:t>
            </a:r>
          </a:p>
        </p:txBody>
      </p:sp>
      <p:sp>
        <p:nvSpPr>
          <p:cNvPr id="15" name="TextBox 14">
            <a:extLst>
              <a:ext uri="{FF2B5EF4-FFF2-40B4-BE49-F238E27FC236}">
                <a16:creationId xmlns:a16="http://schemas.microsoft.com/office/drawing/2014/main" id="{E5F361C0-4837-EDF9-12C0-2D4389E6EA1E}"/>
              </a:ext>
            </a:extLst>
          </p:cNvPr>
          <p:cNvSpPr txBox="1"/>
          <p:nvPr/>
        </p:nvSpPr>
        <p:spPr>
          <a:xfrm>
            <a:off x="5181600" y="3289925"/>
            <a:ext cx="3429000" cy="954107"/>
          </a:xfrm>
          <a:prstGeom prst="rect">
            <a:avLst/>
          </a:prstGeom>
          <a:noFill/>
        </p:spPr>
        <p:txBody>
          <a:bodyPr wrap="square" rtlCol="0">
            <a:spAutoFit/>
          </a:bodyPr>
          <a:lstStyle/>
          <a:p>
            <a:pPr algn="just"/>
            <a:r>
              <a:rPr lang="en-GB" sz="1400" dirty="0">
                <a:effectLst/>
                <a:latin typeface="Times New Roman" panose="02020603050405020304" pitchFamily="18" charset="0"/>
                <a:ea typeface="Times New Roman" panose="02020603050405020304" pitchFamily="18" charset="0"/>
              </a:rPr>
              <a:t> 95% of people have capital loss 0 i.e. either they have not invested anything or invested but have not had any loss according to the dataset.</a:t>
            </a:r>
            <a:endParaRPr lang="en-IN" sz="1400" dirty="0">
              <a:effectLst/>
              <a:latin typeface="Arial" panose="020B0604020202020204" pitchFamily="34" charset="0"/>
              <a:ea typeface="Arial" panose="020B0604020202020204" pitchFamily="34" charset="0"/>
            </a:endParaRPr>
          </a:p>
        </p:txBody>
      </p:sp>
      <p:pic>
        <p:nvPicPr>
          <p:cNvPr id="16" name="Picture 15">
            <a:extLst>
              <a:ext uri="{FF2B5EF4-FFF2-40B4-BE49-F238E27FC236}">
                <a16:creationId xmlns:a16="http://schemas.microsoft.com/office/drawing/2014/main" id="{6ADB4B16-0696-EB87-C690-27E2FB5B3DDA}"/>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800600" y="900862"/>
            <a:ext cx="3942208" cy="2356688"/>
          </a:xfrm>
          <a:prstGeom prst="rect">
            <a:avLst/>
          </a:prstGeom>
          <a:noFill/>
          <a:ln>
            <a:noFill/>
          </a:ln>
        </p:spPr>
      </p:pic>
    </p:spTree>
    <p:extLst>
      <p:ext uri="{BB962C8B-B14F-4D97-AF65-F5344CB8AC3E}">
        <p14:creationId xmlns:p14="http://schemas.microsoft.com/office/powerpoint/2010/main" val="235500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575</TotalTime>
  <Words>1316</Words>
  <Application>Microsoft Office PowerPoint</Application>
  <PresentationFormat>On-screen Show (16:9)</PresentationFormat>
  <Paragraphs>87</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inter-bold</vt:lpstr>
      <vt:lpstr>inter-regular</vt:lpstr>
      <vt:lpstr>Times New Roman</vt:lpstr>
      <vt:lpstr>Trebuchet MS</vt:lpstr>
      <vt:lpstr>Office Theme</vt:lpstr>
      <vt:lpstr>PowerPoint Presentation</vt:lpstr>
      <vt:lpstr>INTRODUCTION</vt:lpstr>
      <vt:lpstr>OBJECTIVE</vt:lpstr>
      <vt:lpstr>Dataset Description</vt:lpstr>
      <vt:lpstr>Methodology</vt:lpstr>
      <vt:lpstr>3.SVM: Support Vector Machine is a supervised learning algorithm that works by  finding a hyperplane in a high- dimensional space that best separates the data  into different classes. •Effective with more features •Highly dependent on Hyperparameters , such as kernel function •Computationally Expensive 4.KNN ALGORITHM:  </vt:lpstr>
      <vt:lpstr>DATA ANALYSIS(GRAPHICALLY):</vt:lpstr>
      <vt:lpstr>PowerPoint Presentation</vt:lpstr>
      <vt:lpstr>PowerPoint Presentation</vt:lpstr>
      <vt:lpstr>PowerPoint Presentation</vt:lpstr>
      <vt:lpstr>RESULT AND DISCUSSION</vt:lpstr>
      <vt:lpstr>PowerPoint Presentation</vt:lpstr>
      <vt:lpstr>Conclusion :-</vt:lpstr>
      <vt:lpstr>PowerPoint Presentation</vt:lpstr>
      <vt:lpstr>Thank you for your time and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UDIT NARAYAN</dc:creator>
  <cp:lastModifiedBy>Debojyoti Sahu</cp:lastModifiedBy>
  <cp:revision>21</cp:revision>
  <dcterms:created xsi:type="dcterms:W3CDTF">2023-05-24T15:19:51Z</dcterms:created>
  <dcterms:modified xsi:type="dcterms:W3CDTF">2023-05-25T06:20:21Z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2023-05-24T00:00:00Z</vt:filetime>
  </property>
  <property fmtid="{D5CDD505-2E9C-101B-9397-08002B2CF9AE}" pid="3" name="Creator">
    <vt:lpwstr>PDFium</vt:lpwstr>
  </property>
  <property fmtid="{D5CDD505-2E9C-101B-9397-08002B2CF9AE}" pid="4" name="LastSaved">
    <vt:filetime>2023-05-24T00:00:00Z</vt:filetime>
  </property>
</Properties>
</file>